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0"/>
  </p:notesMasterIdLst>
  <p:handoutMasterIdLst>
    <p:handoutMasterId r:id="rId51"/>
  </p:handout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lang="en-IN"/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1973</c:v>
                </c:pt>
              </c:strCache>
            </c:strRef>
          </c:tx>
          <c:explosion val="25"/>
          <c:dPt>
            <c:idx val="2"/>
            <c:spPr>
              <a:solidFill>
                <a:schemeClr val="bg2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spPr>
                <a:solidFill>
                  <a:schemeClr val="tx1"/>
                </a:solidFill>
              </c:spPr>
              <c:txPr>
                <a:bodyPr/>
                <a:lstStyle/>
                <a:p>
                  <a:pPr>
                    <a:defRPr lang="en-IN" sz="15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spPr>
                <a:solidFill>
                  <a:schemeClr val="tx1"/>
                </a:solidFill>
              </c:spPr>
              <c:txPr>
                <a:bodyPr/>
                <a:lstStyle/>
                <a:p>
                  <a:pPr>
                    <a:defRPr lang="en-IN" sz="15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spPr>
                <a:solidFill>
                  <a:schemeClr val="tx1"/>
                </a:solidFill>
              </c:spPr>
              <c:txPr>
                <a:bodyPr/>
                <a:lstStyle/>
                <a:p>
                  <a:pPr>
                    <a:defRPr lang="en-IN" sz="15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spPr>
                <a:solidFill>
                  <a:schemeClr val="tx1"/>
                </a:solidFill>
              </c:spPr>
              <c:txPr>
                <a:bodyPr/>
                <a:lstStyle/>
                <a:p>
                  <a:pPr>
                    <a:defRPr lang="en-IN" sz="15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lang="en-IN" sz="1500" b="1"/>
                </a:pPr>
                <a:endParaRPr lang="en-US"/>
              </a:p>
            </c:txPr>
            <c:showPercent val="1"/>
          </c:dLbls>
          <c:cat>
            <c:strRef>
              <c:f>Sheet1!$A$2:$A$5</c:f>
              <c:strCache>
                <c:ptCount val="4"/>
                <c:pt idx="0">
                  <c:v>Transport (a)</c:v>
                </c:pt>
                <c:pt idx="1">
                  <c:v>Industry</c:v>
                </c:pt>
                <c:pt idx="2">
                  <c:v>Other (b)</c:v>
                </c:pt>
                <c:pt idx="3">
                  <c:v>Non-energy use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0.45</c:v>
                </c:pt>
                <c:pt idx="1">
                  <c:v>0.2</c:v>
                </c:pt>
                <c:pt idx="2">
                  <c:v>0.23</c:v>
                </c:pt>
                <c:pt idx="3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1974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Percent val="1"/>
          </c:dLbls>
          <c:cat>
            <c:strRef>
              <c:f>Sheet1!$A$2:$A$5</c:f>
              <c:strCache>
                <c:ptCount val="4"/>
                <c:pt idx="0">
                  <c:v>Transport (a)</c:v>
                </c:pt>
                <c:pt idx="1">
                  <c:v>Industry</c:v>
                </c:pt>
                <c:pt idx="2">
                  <c:v>Other (b)</c:v>
                </c:pt>
                <c:pt idx="3">
                  <c:v>Non-energy use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lang="en-IN" sz="1500"/>
          </a:pPr>
          <a:endParaRPr lang="en-US"/>
        </a:p>
      </c:txPr>
    </c:legend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  <c:txPr>
        <a:bodyPr/>
        <a:lstStyle/>
        <a:p>
          <a:pPr>
            <a:defRPr lang="en-IN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1443569553805774"/>
          <c:y val="0.24715008388123619"/>
          <c:w val="0.73709128576846061"/>
          <c:h val="0.623692626419469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explosion val="25"/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6525023607176642"/>
                  <c:y val="-2.8409090909090912E-2"/>
                </c:manualLayout>
              </c:layout>
              <c:spPr>
                <a:solidFill>
                  <a:schemeClr val="tx1"/>
                </a:solidFill>
              </c:spPr>
              <c:txPr>
                <a:bodyPr/>
                <a:lstStyle/>
                <a:p>
                  <a:pPr>
                    <a:defRPr lang="en-IN" sz="15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Percent val="1"/>
            </c:dLbl>
            <c:dLbl>
              <c:idx val="1"/>
              <c:layout>
                <c:manualLayout>
                  <c:x val="0.14164305949008499"/>
                  <c:y val="-4.1035353535353446E-2"/>
                </c:manualLayout>
              </c:layout>
              <c:spPr>
                <a:solidFill>
                  <a:schemeClr val="tx1"/>
                </a:solidFill>
              </c:spPr>
              <c:txPr>
                <a:bodyPr/>
                <a:lstStyle/>
                <a:p>
                  <a:pPr>
                    <a:defRPr lang="en-IN" sz="15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Percent val="1"/>
            </c:dLbl>
            <c:dLbl>
              <c:idx val="2"/>
              <c:layout>
                <c:manualLayout>
                  <c:x val="0.15108593012275792"/>
                  <c:y val="6.313131313131313E-3"/>
                </c:manualLayout>
              </c:layout>
              <c:spPr>
                <a:solidFill>
                  <a:schemeClr val="tx1"/>
                </a:solidFill>
              </c:spPr>
              <c:txPr>
                <a:bodyPr/>
                <a:lstStyle/>
                <a:p>
                  <a:pPr>
                    <a:defRPr lang="en-IN" sz="15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Percent val="1"/>
            </c:dLbl>
            <c:dLbl>
              <c:idx val="3"/>
              <c:layout>
                <c:manualLayout>
                  <c:x val="0.10387157695939565"/>
                  <c:y val="6.3131313131313135E-2"/>
                </c:manualLayout>
              </c:layout>
              <c:spPr>
                <a:solidFill>
                  <a:schemeClr val="tx1"/>
                </a:solidFill>
              </c:spPr>
              <c:txPr>
                <a:bodyPr/>
                <a:lstStyle/>
                <a:p>
                  <a:pPr>
                    <a:defRPr lang="en-IN" sz="15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Percent val="1"/>
            </c:dLbl>
            <c:txPr>
              <a:bodyPr/>
              <a:lstStyle/>
              <a:p>
                <a:pPr>
                  <a:defRPr lang="en-IN" sz="1500" b="1"/>
                </a:pPr>
                <a:endParaRPr lang="en-US"/>
              </a:p>
            </c:txPr>
            <c:dLblPos val="outEnd"/>
            <c:showPercent val="1"/>
          </c:dLbls>
          <c:cat>
            <c:strRef>
              <c:f>Sheet1!$A$2:$A$5</c:f>
              <c:strCache>
                <c:ptCount val="4"/>
                <c:pt idx="0">
                  <c:v>Transport (a)</c:v>
                </c:pt>
                <c:pt idx="1">
                  <c:v>Industry</c:v>
                </c:pt>
                <c:pt idx="2">
                  <c:v>Other (b)</c:v>
                </c:pt>
                <c:pt idx="3">
                  <c:v>Non-energy use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0.6200000000000071</c:v>
                </c:pt>
                <c:pt idx="1">
                  <c:v>9.0000000000000024E-2</c:v>
                </c:pt>
                <c:pt idx="2">
                  <c:v>0.12000000000000002</c:v>
                </c:pt>
                <c:pt idx="3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dLblPos val="inEnd"/>
            <c:showPercent val="1"/>
          </c:dLbls>
          <c:cat>
            <c:strRef>
              <c:f>Sheet1!$A$2:$A$5</c:f>
              <c:strCache>
                <c:ptCount val="4"/>
                <c:pt idx="0">
                  <c:v>Transport (a)</c:v>
                </c:pt>
                <c:pt idx="1">
                  <c:v>Industry</c:v>
                </c:pt>
                <c:pt idx="2">
                  <c:v>Other (b)</c:v>
                </c:pt>
                <c:pt idx="3">
                  <c:v>Non-energy use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lang="en-IN" sz="1500"/>
          </a:pPr>
          <a:endParaRPr lang="en-US"/>
        </a:p>
      </c:txPr>
    </c:legend>
    <c:plotVisOnly val="1"/>
  </c:chart>
  <c:spPr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401727631746515"/>
          <c:y val="9.7420390508453331E-2"/>
          <c:w val="0.51798387355137165"/>
          <c:h val="0.89722206668719906"/>
        </c:manualLayout>
      </c:layout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lang="en-IN" sz="1500"/>
                </a:pPr>
                <a:endParaRPr lang="en-US"/>
              </a:p>
            </c:txPr>
            <c:showPercent val="1"/>
          </c:dLbls>
          <c:cat>
            <c:strRef>
              <c:f>Sheet1!$F$7:$F$11</c:f>
              <c:strCache>
                <c:ptCount val="5"/>
                <c:pt idx="0">
                  <c:v>1676mm</c:v>
                </c:pt>
                <c:pt idx="1">
                  <c:v>1520mm</c:v>
                </c:pt>
                <c:pt idx="2">
                  <c:v>1435mm</c:v>
                </c:pt>
                <c:pt idx="3">
                  <c:v>1067mm</c:v>
                </c:pt>
                <c:pt idx="4">
                  <c:v>1000mm</c:v>
                </c:pt>
              </c:strCache>
            </c:strRef>
          </c:cat>
          <c:val>
            <c:numRef>
              <c:f>Sheet1!$G$7:$G$11</c:f>
              <c:numCache>
                <c:formatCode>0</c:formatCode>
                <c:ptCount val="5"/>
                <c:pt idx="0">
                  <c:v>16524</c:v>
                </c:pt>
                <c:pt idx="1">
                  <c:v>40707</c:v>
                </c:pt>
                <c:pt idx="2">
                  <c:v>33784</c:v>
                </c:pt>
                <c:pt idx="3">
                  <c:v>4035</c:v>
                </c:pt>
                <c:pt idx="4">
                  <c:v>9882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9238806456929134"/>
          <c:y val="0.17901861954222131"/>
          <c:w val="0.19661544882261178"/>
          <c:h val="0.60704237040710662"/>
        </c:manualLayout>
      </c:layout>
      <c:txPr>
        <a:bodyPr/>
        <a:lstStyle/>
        <a:p>
          <a:pPr>
            <a:defRPr lang="en-IN" sz="1500"/>
          </a:pPr>
          <a:endParaRPr lang="en-US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6317-F797-4B19-9B27-1B9EB236A23B}" type="datetimeFigureOut">
              <a:rPr lang="en-US" smtClean="0"/>
              <a:pPr/>
              <a:t>9/18/2014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9279D-52D7-444A-88C1-59530EDD80C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77BF5-3FC7-4437-A4A1-D1396A67F43A}" type="datetimeFigureOut">
              <a:rPr lang="en-US" smtClean="0"/>
              <a:pPr/>
              <a:t>9/18/2014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B893F-7973-46F0-BDAF-F6B297B2DCE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B893F-7973-46F0-BDAF-F6B297B2DCE2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71406" y="71414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6903B78-4D6A-4EB8-B2C3-8B3CC341B2BF}" type="datetimeFigureOut">
              <a:rPr lang="en-US" smtClean="0"/>
              <a:pPr/>
              <a:t>9/18/2014</a:t>
            </a:fld>
            <a:endParaRPr lang="en-IN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IN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3DB8123-EEB2-4DE3-86B1-B382A13F9C3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grpSp>
        <p:nvGrpSpPr>
          <p:cNvPr id="14" name="Group 2"/>
          <p:cNvGrpSpPr>
            <a:grpSpLocks/>
          </p:cNvGrpSpPr>
          <p:nvPr userDrawn="1"/>
        </p:nvGrpSpPr>
        <p:grpSpPr bwMode="auto">
          <a:xfrm>
            <a:off x="8432830" y="290494"/>
            <a:ext cx="425450" cy="495300"/>
            <a:chOff x="5989" y="1260"/>
            <a:chExt cx="2938" cy="342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89" y="1260"/>
              <a:ext cx="2938" cy="3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15" y="1449"/>
              <a:ext cx="2608" cy="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32" y="2382"/>
              <a:ext cx="2431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AutoShape 2" descr="Image result for logo of indian railway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" name="AutoShape 4" descr="Image result for logo of indian railway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1" name="Picture 20" descr="https://encrypted-tbn1.gstatic.com/images?q=tbn:ANd9GcRo48oLYcIw08I3aiv1NjWvlwIDuuEN-vgp5vkfi4GrXE4Bu5P7uiwgxHz1"/>
          <p:cNvPicPr/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47339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3B78-4D6A-4EB8-B2C3-8B3CC341B2BF}" type="datetimeFigureOut">
              <a:rPr lang="en-US" smtClean="0"/>
              <a:pPr/>
              <a:t>9/18/2014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8123-EEB2-4DE3-86B1-B382A13F9C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3B78-4D6A-4EB8-B2C3-8B3CC341B2BF}" type="datetimeFigureOut">
              <a:rPr lang="en-US" smtClean="0"/>
              <a:pPr/>
              <a:t>9/18/2014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8123-EEB2-4DE3-86B1-B382A13F9C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3B78-4D6A-4EB8-B2C3-8B3CC341B2BF}" type="datetimeFigureOut">
              <a:rPr lang="en-US" smtClean="0"/>
              <a:pPr/>
              <a:t>9/18/2014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8123-EEB2-4DE3-86B1-B382A13F9C3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2pPr>
              <a:buSzPct val="60000"/>
              <a:buFont typeface="Wingdings" pitchFamily="2" charset="2"/>
              <a:buChar char="§"/>
              <a:defRPr/>
            </a:lvl2pPr>
            <a:lvl3pPr>
              <a:buClr>
                <a:schemeClr val="accent2"/>
              </a:buClr>
              <a:buSzPct val="60000"/>
              <a:buFont typeface="Wingdings" pitchFamily="2" charset="2"/>
              <a:buChar char="Ø"/>
              <a:defRPr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3B78-4D6A-4EB8-B2C3-8B3CC341B2BF}" type="datetimeFigureOut">
              <a:rPr lang="en-US" smtClean="0"/>
              <a:pPr/>
              <a:t>9/18/2014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3DB8123-EEB2-4DE3-86B1-B382A13F9C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3B78-4D6A-4EB8-B2C3-8B3CC341B2BF}" type="datetimeFigureOut">
              <a:rPr lang="en-US" smtClean="0"/>
              <a:pPr/>
              <a:t>9/18/2014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8123-EEB2-4DE3-86B1-B382A13F9C3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3B78-4D6A-4EB8-B2C3-8B3CC341B2BF}" type="datetimeFigureOut">
              <a:rPr lang="en-US" smtClean="0"/>
              <a:pPr/>
              <a:t>9/18/2014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8123-EEB2-4DE3-86B1-B382A13F9C3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3B78-4D6A-4EB8-B2C3-8B3CC341B2BF}" type="datetimeFigureOut">
              <a:rPr lang="en-US" smtClean="0"/>
              <a:pPr/>
              <a:t>9/18/2014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8123-EEB2-4DE3-86B1-B382A13F9C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3B78-4D6A-4EB8-B2C3-8B3CC341B2BF}" type="datetimeFigureOut">
              <a:rPr lang="en-US" smtClean="0"/>
              <a:pPr/>
              <a:t>9/18/2014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8123-EEB2-4DE3-86B1-B382A13F9C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3B78-4D6A-4EB8-B2C3-8B3CC341B2BF}" type="datetimeFigureOut">
              <a:rPr lang="en-US" smtClean="0"/>
              <a:pPr/>
              <a:t>9/18/2014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8123-EEB2-4DE3-86B1-B382A13F9C3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3B78-4D6A-4EB8-B2C3-8B3CC341B2BF}" type="datetimeFigureOut">
              <a:rPr lang="en-US" smtClean="0"/>
              <a:pPr/>
              <a:t>9/18/2014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3DB8123-EEB2-4DE3-86B1-B382A13F9C3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5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903B78-4D6A-4EB8-B2C3-8B3CC341B2BF}" type="datetimeFigureOut">
              <a:rPr lang="en-US" smtClean="0"/>
              <a:pPr/>
              <a:t>9/18/2014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3DB8123-EEB2-4DE3-86B1-B382A13F9C3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5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5000636"/>
            <a:ext cx="6400800" cy="64294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R. </a:t>
            </a:r>
            <a:r>
              <a:rPr lang="en-US" sz="2200" dirty="0" err="1" smtClean="0">
                <a:solidFill>
                  <a:schemeClr val="tx1"/>
                </a:solidFill>
              </a:rPr>
              <a:t>Dayal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 AITD</a:t>
            </a:r>
            <a:endParaRPr lang="en-IN" sz="2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8643998" cy="157163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    Seventeenth Training Course on Inter-Modal Choices and Role of Railways</a:t>
            </a:r>
            <a:endParaRPr lang="en-IN" sz="30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1538" y="3429000"/>
            <a:ext cx="7000924" cy="7143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000" b="1" i="1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85786" y="6000768"/>
            <a:ext cx="7572428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Vadodara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  <a:r>
              <a:rPr kumimoji="0" lang="en-US" sz="1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 September</a:t>
            </a:r>
            <a:r>
              <a:rPr lang="en-US" sz="1500" b="1" dirty="0" smtClean="0"/>
              <a:t>, 2014</a:t>
            </a:r>
            <a:endParaRPr kumimoji="0" lang="en-IN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28662" y="3643314"/>
            <a:ext cx="7072362" cy="7143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world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doing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revival of railways</a:t>
            </a:r>
            <a:endParaRPr kumimoji="0" lang="en-IN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858180" cy="642942"/>
          </a:xfrm>
        </p:spPr>
        <p:txBody>
          <a:bodyPr>
            <a:noAutofit/>
          </a:bodyPr>
          <a:lstStyle/>
          <a:p>
            <a:pPr algn="ctr"/>
            <a:r>
              <a:rPr lang="en-IN" sz="3000" b="1" dirty="0" smtClean="0"/>
              <a:t>Change looms large: dominant characteristics</a:t>
            </a:r>
            <a:endParaRPr lang="en-IN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000108"/>
            <a:ext cx="7929618" cy="5429288"/>
          </a:xfrm>
        </p:spPr>
        <p:txBody>
          <a:bodyPr>
            <a:noAutofit/>
          </a:bodyPr>
          <a:lstStyle/>
          <a:p>
            <a:pPr algn="just"/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Demographics: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Globally, population is still growing; we are living longer. </a:t>
            </a:r>
          </a:p>
          <a:p>
            <a:pPr lvl="1" algn="just"/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Three billion humans lived on the planet in 1960. </a:t>
            </a:r>
          </a:p>
          <a:p>
            <a:pPr lvl="1" algn="just"/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In 2050, world population could reach 9 billion.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Urbanisation: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70%  of world’s population will be in cities by 2050.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The 40 largest mega regions account for two-thirds of globe’s economic activity.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New technologies are creating new possibilities.</a:t>
            </a: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Globalisation:</a:t>
            </a:r>
          </a:p>
          <a:p>
            <a:pPr lvl="1" algn="just"/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As the world moves closer together, markets get closely interlinked.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Manufacturing is globalised, with “world factories” relying on complex global supply chains as their assembly line. </a:t>
            </a:r>
          </a:p>
          <a:p>
            <a:pPr algn="just"/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Emerging life-styles create more diversity: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In emerging economies, 3 billion citizens will join the middle class…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Digitisation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algn="just"/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We have become more mobile than ever before. </a:t>
            </a:r>
          </a:p>
          <a:p>
            <a:pPr lvl="1" algn="just"/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The mobile society has high expectations from an interconnected transport system. </a:t>
            </a:r>
          </a:p>
          <a:p>
            <a:pPr algn="just">
              <a:buNone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Imperative is it to provide smooth and efficient passenger and goods transport, also safe, affordable, accessible, intermodal and, of course, environment- and climate-friendly.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Global outlook and infrastructure needs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1447800"/>
            <a:ext cx="8072494" cy="4572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Major international gateway and corridor infrastructures such as ports, airports and key rail routes are crucially important for exports and imports of the economies. </a:t>
            </a:r>
          </a:p>
          <a:p>
            <a:pPr algn="just"/>
            <a:r>
              <a:rPr lang="en-US" dirty="0" smtClean="0"/>
              <a:t>These infrastructures will assume more importance in the future.</a:t>
            </a:r>
          </a:p>
          <a:p>
            <a:pPr algn="just"/>
            <a:r>
              <a:rPr lang="en-US" dirty="0" smtClean="0"/>
              <a:t>Over the longer term, to 2030,  significantly high growth is expected in major developing countries. </a:t>
            </a:r>
          </a:p>
          <a:p>
            <a:pPr algn="just"/>
            <a:r>
              <a:rPr lang="en-US" dirty="0" smtClean="0"/>
              <a:t>World GDP could possibly double over the period. </a:t>
            </a:r>
            <a:endParaRPr lang="en-IN" dirty="0" smtClean="0"/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b="1" dirty="0" smtClean="0"/>
              <a:t>The strongest growth will be in Asia and between the large emerging economies (China, India), besides Europe and North America.</a:t>
            </a:r>
            <a:endParaRPr lang="en-IN" b="1" dirty="0" smtClean="0"/>
          </a:p>
          <a:p>
            <a:pPr algn="just"/>
            <a:r>
              <a:rPr lang="en-US" dirty="0" smtClean="0"/>
              <a:t>Among the developed country regions, North America’s GDP could be 50% higher and Europe’s 40% higher, by 2030. </a:t>
            </a:r>
          </a:p>
          <a:p>
            <a:pPr algn="just"/>
            <a:r>
              <a:rPr lang="en-US" dirty="0" smtClean="0"/>
              <a:t>GDP per capita levels in China and India could increase three to four times.</a:t>
            </a:r>
            <a:endParaRPr lang="en-IN" dirty="0" smtClean="0"/>
          </a:p>
          <a:p>
            <a:pPr algn="just"/>
            <a:r>
              <a:rPr lang="en-US" dirty="0" smtClean="0"/>
              <a:t>International passenger and trade demands are likely to see strong long-term growth, leading to rapidly increasing volumes, particularly along major trade and transport corridors between Asia, Europe and North America. 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Transport to grow substantially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143932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 global GDP doubling by 2030, airline traffic worldwide could grow by around 4.7% per annum, over  2010-30. </a:t>
            </a:r>
            <a:endParaRPr lang="en-IN" dirty="0" smtClean="0"/>
          </a:p>
          <a:p>
            <a:pPr lvl="1"/>
            <a:r>
              <a:rPr lang="en-US" dirty="0" smtClean="0"/>
              <a:t>air freight could increase by around 5.9% p.a.; </a:t>
            </a:r>
            <a:endParaRPr lang="en-IN" dirty="0" smtClean="0"/>
          </a:p>
          <a:p>
            <a:pPr lvl="1"/>
            <a:r>
              <a:rPr lang="en-US" dirty="0" smtClean="0"/>
              <a:t>maritime container traffic could increase by more than 6% p.a.; and </a:t>
            </a:r>
            <a:endParaRPr lang="en-IN" dirty="0" smtClean="0"/>
          </a:p>
          <a:p>
            <a:pPr lvl="1"/>
            <a:r>
              <a:rPr lang="en-US" dirty="0" smtClean="0"/>
              <a:t>rail passenger and freight traffic worldwide could increase, at around 2-3% p.a. </a:t>
            </a:r>
            <a:endParaRPr lang="en-IN" dirty="0" smtClean="0"/>
          </a:p>
          <a:p>
            <a:r>
              <a:rPr lang="en-US" dirty="0" smtClean="0"/>
              <a:t>On this basis:</a:t>
            </a:r>
          </a:p>
          <a:p>
            <a:pPr lvl="1"/>
            <a:r>
              <a:rPr lang="en-US" dirty="0" smtClean="0"/>
              <a:t>air passenger traffic could double in 15 years;</a:t>
            </a:r>
            <a:endParaRPr lang="en-IN" dirty="0" smtClean="0"/>
          </a:p>
          <a:p>
            <a:pPr lvl="1"/>
            <a:r>
              <a:rPr lang="en-US" dirty="0" smtClean="0"/>
              <a:t>air freight could triple in 20 years; and</a:t>
            </a:r>
            <a:endParaRPr lang="en-IN" dirty="0" smtClean="0"/>
          </a:p>
          <a:p>
            <a:pPr marL="547688" lvl="1" indent="-547688">
              <a:buNone/>
            </a:pPr>
            <a:r>
              <a:rPr lang="en-US" sz="2300" dirty="0" smtClean="0"/>
              <a:t>port handing of maritime containers worldwide could quadruple, by 2030</a:t>
            </a:r>
            <a:r>
              <a:rPr lang="en-US" dirty="0" smtClean="0"/>
              <a:t>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Tectonic economic and logistics shifts</a:t>
            </a:r>
            <a:endParaRPr lang="en-IN" sz="3200" b="1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80" y="4286256"/>
            <a:ext cx="3886200" cy="226694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922" t="6081" r="9804" b="12692"/>
          <a:stretch>
            <a:fillRect/>
          </a:stretch>
        </p:blipFill>
        <p:spPr bwMode="auto">
          <a:xfrm>
            <a:off x="1071538" y="4214818"/>
            <a:ext cx="3571900" cy="23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00099" y="1126806"/>
          <a:ext cx="7839100" cy="2979420"/>
        </p:xfrm>
        <a:graphic>
          <a:graphicData uri="http://schemas.openxmlformats.org/drawingml/2006/table">
            <a:tbl>
              <a:tblPr/>
              <a:tblGrid>
                <a:gridCol w="1959564"/>
                <a:gridCol w="1959564"/>
                <a:gridCol w="1959564"/>
                <a:gridCol w="1960408"/>
              </a:tblGrid>
              <a:tr h="803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Globalisation</a:t>
                      </a:r>
                      <a:endParaRPr lang="en-IN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Rapidly evolving economic geography</a:t>
                      </a:r>
                      <a:endParaRPr lang="en-IN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Transport growth higher than economic growth</a:t>
                      </a:r>
                      <a:endParaRPr lang="en-IN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Continuing </a:t>
                      </a:r>
                      <a:r>
                        <a:rPr lang="en-US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globalisation</a:t>
                      </a:r>
                      <a:r>
                        <a:rPr lang="en-US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coupled with growth in population density and GDP impacting the flow of goods and people, altering world’s economic geography. </a:t>
                      </a:r>
                      <a:endParaRPr lang="en-IN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Combined E-7 (China, India, Brazil, Russia, Indonesia, Mexico, Turkey) GDP by 2030 will be 30% higher than total G-7 GDP (PwC)</a:t>
                      </a:r>
                      <a:endParaRPr lang="en-IN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3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New division of labour</a:t>
                      </a:r>
                      <a:endParaRPr lang="en-IN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Falling communication costs results in greater fragmentation of services into ‘components’ of supplied to final consumers from all over the world. </a:t>
                      </a:r>
                      <a:endParaRPr lang="en-IN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By </a:t>
                      </a:r>
                      <a:r>
                        <a:rPr lang="en-US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2020, 80% of the goods will be manufactured in a country different from where they are consumed compared with 20% now.</a:t>
                      </a:r>
                      <a:endParaRPr lang="en-IN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4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Transport transformation</a:t>
                      </a:r>
                      <a:endParaRPr lang="en-IN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Worldwide</a:t>
                      </a:r>
                      <a:r>
                        <a:rPr lang="en-US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transport growth has been consistently higher than economic growth.</a:t>
                      </a:r>
                      <a:endParaRPr lang="en-IN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With </a:t>
                      </a:r>
                      <a:r>
                        <a:rPr lang="en-US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growing outsourcing and offshore manufacturing, the containerized cargo market has changed radically.</a:t>
                      </a:r>
                      <a:endParaRPr lang="en-IN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Over 70% of global general cargo volumes are shipped in containers.</a:t>
                      </a:r>
                      <a:endParaRPr lang="en-IN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Containerised</a:t>
                      </a:r>
                      <a:r>
                        <a:rPr lang="en-US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trade is likely to continue to growth faster than the world economy</a:t>
                      </a:r>
                      <a:endParaRPr lang="en-IN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8501122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200" b="1" dirty="0" smtClean="0"/>
              <a:t>Supply-chain management : an evolution of logistics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4657732" cy="5195910"/>
          </a:xfrm>
        </p:spPr>
        <p:txBody>
          <a:bodyPr>
            <a:noAutofit/>
          </a:bodyPr>
          <a:lstStyle/>
          <a:p>
            <a:pPr marL="228600" indent="-22860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As transport costs fall, physical geography matters less. With economies of scale in production, economic geography matters more. </a:t>
            </a:r>
          </a:p>
          <a:p>
            <a:pPr marL="685800" lvl="2"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With recent increases in the intensity of international trade, the demand for speed has increased. </a:t>
            </a:r>
          </a:p>
          <a:p>
            <a:pPr marL="228600" lvl="0" indent="-2286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Faster transport can speed the changes in the geography of trade. </a:t>
            </a:r>
            <a:endParaRPr lang="en-IN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Firms that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specialise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in logistics are beginning to blur the lines between transporter, transport arranger, and even manufacturer. </a:t>
            </a:r>
          </a:p>
          <a:p>
            <a:pPr marL="228600" lvl="0" indent="-2286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4PL LSPs also provide a host of auxiliary services that become an essential part of the product offering. </a:t>
            </a:r>
          </a:p>
          <a:p>
            <a:pPr lvl="0" algn="just">
              <a:spcBef>
                <a:spcPts val="6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For example, UPS not only delivers Toshiba laptops throughout the country, but is also responsible for after-sales customer service, for collection of faulty product, and for its eventual return and repair. </a:t>
            </a:r>
          </a:p>
          <a:p>
            <a:pPr marL="228600" lvl="0" indent="-2286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Logistics services are increasingly being offered by integrated providers. Previously, separate agencies and enterprises would have been responsible for customs clearances, quarantine inspections, freight forwarding, trucking, shipping, and final delivery.</a:t>
            </a:r>
          </a:p>
          <a:p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643570" y="1524000"/>
            <a:ext cx="31956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Customers have more demanding and diverging </a:t>
            </a:r>
            <a:r>
              <a:rPr lang="en-GB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r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equirements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071678"/>
            <a:ext cx="3486144" cy="420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Palatino Linotype" pitchFamily="18" charset="0"/>
              </a:rPr>
              <a:t>An integrating world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7858180" cy="4714908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Improving connectivity for users hinges on seamless co-operation between the players. 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focus is on exploiting comparative advantages and creating synergies with other modes. The individual modes must not compete with each other; they should rather complement each other. 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focus is on exploiting comparative advantages and creating synergies with other modes – such as code-sharing agreements between airlines and railway companies, or auto manufacturers moving into the car-sharing business.</a:t>
            </a:r>
          </a:p>
          <a:p>
            <a:pPr algn="just">
              <a:spcBef>
                <a:spcPts val="1200"/>
              </a:spcBef>
            </a:pP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Intermodal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transport industry is continuing to evolve and, in so doing, it is becoming increasingly integrated with supply chain management.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With the deregulation and privatisation trends, begun in the 1980s in the US, containerisation could spread inland.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The shipping lines were among the first to exploit the intermodal opportunities that US deregulation permitted.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	They could offer door-to-door rates to customers by integrating rail services and local truck pick up and delivery in a seamless network.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797024"/>
            <a:ext cx="7772400" cy="917596"/>
          </a:xfrm>
        </p:spPr>
        <p:txBody>
          <a:bodyPr/>
          <a:lstStyle/>
          <a:p>
            <a:pPr algn="ctr"/>
            <a:r>
              <a:rPr lang="en-US" b="1" dirty="0" smtClean="0"/>
              <a:t>A rail resurgence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662" y="3071810"/>
            <a:ext cx="7467600" cy="1214446"/>
          </a:xfrm>
        </p:spPr>
        <p:txBody>
          <a:bodyPr>
            <a:noAutofit/>
          </a:bodyPr>
          <a:lstStyle/>
          <a:p>
            <a:pPr marL="1263650" indent="-457200" algn="just"/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Today, world over there is a rail renaissance</a:t>
            </a:r>
          </a:p>
          <a:p>
            <a:pPr algn="just"/>
            <a:endParaRPr lang="en-IN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72400" cy="86834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Search for “greening” of transport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1643050"/>
            <a:ext cx="7901014" cy="478634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Transport must de-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carbonise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radically to help combat climate change.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According to International Energy Agency, global primary oil use would increase between 2009 and 2035, driven by population and economic growth.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Overall, transport consumes over 50% of global liquid fossil fuels and is projected to grow by 1.4% per year from 2008 to 2035, to account for 82% of the total projected increment in liquid fuel use.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Transport accounts for 62% of world oil consumption, up from 45% in 1970.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Forty years after the first oil shock, transport is still 97% dependent on fossil fuels. 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Energy demand of commercial transportation – trucks, aeroplanes, ships and trains – will rise by more than 70%, from 2010 to 2040.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Under the IEA’s “450 Scenario” (aimed at restricting CO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concentrations in the atmosphere to 450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), oil demand in 2035 would be lower than 2009 levels.  </a:t>
            </a:r>
            <a:endParaRPr lang="en-IN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672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transport sector accounts for 13% of all world GHGs, of which 5.5% are related to freight transport. </a:t>
            </a:r>
          </a:p>
          <a:p>
            <a:pPr>
              <a:lnSpc>
                <a:spcPct val="120000"/>
              </a:lnSpc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Nearly 25%  of global energy-related carbon dioxide (CO</a:t>
            </a:r>
            <a:r>
              <a:rPr lang="en-I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 emissions are transport-related. </a:t>
            </a:r>
          </a:p>
          <a:p>
            <a:pPr>
              <a:lnSpc>
                <a:spcPct val="120000"/>
              </a:lnSpc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These are expected to increase by 57% worldwide -  1.7% a year, between 2005 and 2030.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Rapid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motorisation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driving emissions faster than fuel efficiency. </a:t>
            </a:r>
          </a:p>
          <a:p>
            <a:pPr>
              <a:lnSpc>
                <a:spcPct val="12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Alternative propulsion technologies can reduce them.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2050, 3.3 billion cars could be on the planet, a 400% increase on today.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Global CO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emissions from transport could grow by up to 170%, by 2050.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71414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Search for “greening” of transport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29520" y="641725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Contd</a:t>
            </a:r>
            <a:r>
              <a:rPr lang="en-US" dirty="0" smtClean="0"/>
              <a:t>…….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92868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World oil consumption</a:t>
            </a:r>
            <a:endParaRPr lang="en-IN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142976" y="1571612"/>
          <a:ext cx="378621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929190" y="1571612"/>
          <a:ext cx="385765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143116"/>
            <a:ext cx="7772400" cy="171451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Railways changed the world, later lost the plot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66" y="346076"/>
            <a:ext cx="7772400" cy="72547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Energy consumption by rail and road: freight</a:t>
            </a:r>
            <a:endParaRPr lang="en-IN" sz="3000" b="1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28662" y="1285861"/>
            <a:ext cx="7415235" cy="4583490"/>
            <a:chOff x="234" y="738"/>
            <a:chExt cx="5280" cy="3644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34" y="738"/>
              <a:ext cx="5280" cy="3168"/>
              <a:chOff x="240" y="960"/>
              <a:chExt cx="5280" cy="3168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t="5714"/>
              <a:stretch>
                <a:fillRect/>
              </a:stretch>
            </p:blipFill>
            <p:spPr bwMode="auto">
              <a:xfrm>
                <a:off x="240" y="960"/>
                <a:ext cx="5280" cy="31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2352" y="2544"/>
                <a:ext cx="235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400" b="0">
                    <a:solidFill>
                      <a:srgbClr val="FF0066"/>
                    </a:solidFill>
                    <a:latin typeface="Times New Roman" pitchFamily="18" charset="0"/>
                  </a:rPr>
                  <a:t>Road &gt; rail 4-7 times</a:t>
                </a:r>
              </a:p>
            </p:txBody>
          </p:sp>
        </p:grp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04" y="3938"/>
              <a:ext cx="5176" cy="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i="1" dirty="0">
                  <a:solidFill>
                    <a:schemeClr val="tx1"/>
                  </a:solidFill>
                  <a:latin typeface="Times New Roman" pitchFamily="18" charset="0"/>
                </a:rPr>
                <a:t>Source: AITD, Environmental and Social Sustainability of Transport: Comparative Study of Rail and Road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917596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Energy consumption by rail and road: passenger</a:t>
            </a:r>
            <a:endParaRPr lang="en-IN" sz="3000" b="1" dirty="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71538" y="1357298"/>
            <a:ext cx="7140596" cy="4715073"/>
            <a:chOff x="272" y="627"/>
            <a:chExt cx="5312" cy="3715"/>
          </a:xfrm>
        </p:grpSpPr>
        <p:pic>
          <p:nvPicPr>
            <p:cNvPr id="5" name="Picture 4" descr="C:\Documents and Settings\Administrator\Desktop\untitled.JPG"/>
            <p:cNvPicPr>
              <a:picLocks noChangeAspect="1" noChangeArrowheads="1"/>
            </p:cNvPicPr>
            <p:nvPr/>
          </p:nvPicPr>
          <p:blipFill>
            <a:blip r:embed="rId2"/>
            <a:srcRect t="9471"/>
            <a:stretch>
              <a:fillRect/>
            </a:stretch>
          </p:blipFill>
          <p:spPr bwMode="auto">
            <a:xfrm>
              <a:off x="289" y="627"/>
              <a:ext cx="5295" cy="3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185" y="2120"/>
              <a:ext cx="2291" cy="59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1647" y="2120"/>
              <a:ext cx="847" cy="39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72" y="3914"/>
              <a:ext cx="5176" cy="4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i="1" dirty="0">
                  <a:solidFill>
                    <a:schemeClr val="tx1"/>
                  </a:solidFill>
                  <a:latin typeface="Times New Roman" pitchFamily="18" charset="0"/>
                </a:rPr>
                <a:t>Source: AITD, Environmental and Social Sustainability of Transport: Comparative Study of Rail and Road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285992"/>
            <a:ext cx="7772400" cy="1143000"/>
          </a:xfrm>
        </p:spPr>
        <p:txBody>
          <a:bodyPr/>
          <a:lstStyle/>
          <a:p>
            <a:r>
              <a:rPr lang="en-US" b="1" dirty="0" smtClean="0"/>
              <a:t>A glimpse of major railway systems…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World railways: 2012</a:t>
            </a:r>
            <a:endParaRPr lang="en-IN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1195556"/>
          <a:ext cx="7929619" cy="5162402"/>
        </p:xfrm>
        <a:graphic>
          <a:graphicData uri="http://schemas.openxmlformats.org/drawingml/2006/table">
            <a:tbl>
              <a:tblPr/>
              <a:tblGrid>
                <a:gridCol w="484994"/>
                <a:gridCol w="997703"/>
                <a:gridCol w="741349"/>
                <a:gridCol w="741349"/>
                <a:gridCol w="741349"/>
                <a:gridCol w="741349"/>
                <a:gridCol w="741349"/>
                <a:gridCol w="741349"/>
                <a:gridCol w="1117758"/>
                <a:gridCol w="881070"/>
              </a:tblGrid>
              <a:tr h="77690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S. No.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Countries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Railways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Route </a:t>
                      </a:r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length: km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Average </a:t>
                      </a:r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staff strength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 </a:t>
                      </a:r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train </a:t>
                      </a:r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km: million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Freight tonne: million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Freight tonne km:  million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No. of </a:t>
                      </a:r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passenger:</a:t>
                      </a:r>
                    </a:p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million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Passengers km: million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AAR/AMTRAK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2,28,218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1,78,263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856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1,710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25,24,585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9,518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China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66,298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20,51,100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1,975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2,859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25,18,310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1,522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7,95,639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Russia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RZD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84,249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8,96,000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1,504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1,440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22,22,388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1,059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1,44,612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64,460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13,28,000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1,022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922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6,25,723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7,651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9,78,508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Brazil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 Brazil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29,817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37,720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2,67,700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Ukraine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UZ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21,643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339000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457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2,37,722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49,203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Kazakhstan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KTZ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14,319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93,251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2,35,846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18,498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 AG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33,509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2,86,237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844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1,05,894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1,966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80,210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23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 Canada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12,316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1,369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Austrailia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QR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1,829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9,001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59,649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Bangladesh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BDR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2835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27971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15.4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2.71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65.6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7305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Cambodia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Indonesia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KAI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4684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27000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46.41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20.439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7166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199.337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20283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Malaysia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KTM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2250.284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5454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14.771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11.828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3071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40.196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3293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Myanmar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Nepal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Pakistan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7791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82424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30.47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2.616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1757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64.903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20619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Sri Lanka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Thailand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SRT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5327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17920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10.864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2455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7504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Vietnam</a:t>
                      </a:r>
                    </a:p>
                  </a:txBody>
                  <a:tcPr marL="8117" marR="8117" marT="8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DSVN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2347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29132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22.716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6.867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3959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12.217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4558</a:t>
                      </a:r>
                    </a:p>
                  </a:txBody>
                  <a:tcPr marL="8117" marR="8117" marT="8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6397489"/>
            <a:ext cx="2714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UIC</a:t>
            </a:r>
            <a:endParaRPr lang="en-I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72400" cy="785810"/>
          </a:xfrm>
        </p:spPr>
        <p:txBody>
          <a:bodyPr/>
          <a:lstStyle/>
          <a:p>
            <a:pPr algn="ctr"/>
            <a:r>
              <a:rPr lang="en-US" b="1" dirty="0" smtClean="0"/>
              <a:t>United States of America…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1142984"/>
            <a:ext cx="77724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1700" b="1" dirty="0" smtClean="0">
                <a:latin typeface="Times New Roman" pitchFamily="18" charset="0"/>
                <a:cs typeface="Times New Roman" pitchFamily="18" charset="0"/>
              </a:rPr>
              <a:t>Created by the Department of Transportation Act of 1966,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US Federal Railroad Administration (FRA) is the regulatory body for railways in the USA. </a:t>
            </a:r>
          </a:p>
          <a:p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The Staggers Rail Act of 1980 deregulated the American railroad industry to a significant extent, and replaced the regulatory structure that existed since the 1887 Interstate Commerce Act.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US railways primarily operate freight traffic.</a:t>
            </a:r>
          </a:p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US freight railways are classified into Class I, Class II and Class III railway systems based on operating revenues;</a:t>
            </a:r>
          </a:p>
          <a:p>
            <a:pPr lvl="1"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Class I railroads  those with </a:t>
            </a:r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annual carrier operating revenues of $250 million or more. </a:t>
            </a:r>
          </a:p>
          <a:p>
            <a:pPr lvl="2" algn="just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Class I railroads are BNSF Railway, CSX Transportation, Grand Trunk Corporation,  Kansas City Southern Railway, Norfolk Southern Combined Railroad Subsidiaries, </a:t>
            </a:r>
            <a:r>
              <a:rPr lang="en-IN" sz="1700" dirty="0" err="1" smtClean="0">
                <a:latin typeface="Times New Roman" pitchFamily="18" charset="0"/>
                <a:cs typeface="Times New Roman" pitchFamily="18" charset="0"/>
              </a:rPr>
              <a:t>Soo</a:t>
            </a:r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Line  Corporation, and Union Pacific Railroad.</a:t>
            </a:r>
          </a:p>
          <a:p>
            <a:pPr lvl="2"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In 2013, operating revenues for Class I railroads were estimated to be $70 billion.</a:t>
            </a:r>
          </a:p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United States now planning for high speed rail corridors.</a:t>
            </a:r>
          </a:p>
          <a:p>
            <a:pPr algn="just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The first HSR project envisaged is the California High-Speed Rail network. 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72400" cy="917596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Double stack container…. US freight services</a:t>
            </a:r>
            <a:endParaRPr lang="en-IN" sz="3000" b="1" dirty="0"/>
          </a:p>
        </p:txBody>
      </p:sp>
      <p:pic>
        <p:nvPicPr>
          <p:cNvPr id="52226" name="Picture 2" descr="http://www.popularmechanics.com/cm/popularmechanics/images/od/monstertrain-470-0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707236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Passenger train in US</a:t>
            </a:r>
            <a:endParaRPr lang="en-IN" b="1" dirty="0"/>
          </a:p>
        </p:txBody>
      </p:sp>
      <p:pic>
        <p:nvPicPr>
          <p:cNvPr id="67588" name="Picture 4" descr="https://gallery.mailchimp.com/7804a52e4cb263ed7011653e9/images/AmtrakCoastStarlightMtShastaCa226883_1023x6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358246" cy="4810115"/>
          </a:xfrm>
          <a:prstGeom prst="rect">
            <a:avLst/>
          </a:prstGeom>
          <a:noFill/>
        </p:spPr>
      </p:pic>
      <p:pic>
        <p:nvPicPr>
          <p:cNvPr id="67586" name="Picture 2" descr="https://encrypted-tbn0.gstatic.com/images?q=tbn:ANd9GcRS4SNFvaCIkVbzDxYniUa2o8gwDXzaAiB4eZPu0hvl1VySSUt-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85926"/>
            <a:ext cx="614366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Russia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00108"/>
            <a:ext cx="7772400" cy="550072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earlier USSR railways administered 32 regional railway systems, 17 of them in Russia. At its peak, Soviet Railways handled half of world’s rail freight and a substantial volume of passenger traffic.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2003, a wholly government owned RZD - Russian Railways, an open joint stock company assumed the responsibilities with railway infrastructure and rolling stock assets transferred to it.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Several RZD subsidiaries, in addition to a number of private sector companies, operate  freight and passenger services.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RZD and its partner companies aim to enable China-Europe container transport by rail to compete with ocean freight.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Operating up to 15,000 trains a day, RZD carries around 42% of all freight in Russia, or 85% , if pipelines are excluded.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One-third of passenger journeys  made by railways  - operating an  average of 1,580  long distance passenger trains a day, in 2010.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Far East Land Bridge company of RZD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Transcontainer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collaboration with DB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Schenker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besides China’s CRCT, PKP Cargo, Rail Cargo Austria and other partners ran the first block train from Suzhou in China on 30 September 2013.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aims at a 14 day China-Europe high speed rail freight connection, trains covering about 1,000 km a day.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RZD along with companies in Belarus and Kazakhstan created the United Transport and Logistics Company (UTLC) in Astana.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total volume of traffic handled by UTLC is expected to exceed 4 million TEU in seven years.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SzPct val="8500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They launched “trans-Siberian 7 days” project.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917596"/>
          </a:xfrm>
        </p:spPr>
        <p:txBody>
          <a:bodyPr/>
          <a:lstStyle/>
          <a:p>
            <a:pPr algn="ctr"/>
            <a:r>
              <a:rPr lang="en-US" b="1" dirty="0" smtClean="0"/>
              <a:t>European Union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33490" y="1385886"/>
            <a:ext cx="7467600" cy="4829196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 example of an integrated transport planning approach is the European Commission White Paper on transport (adopted in March 2011) </a:t>
            </a:r>
          </a:p>
          <a:p>
            <a:pPr algn="just">
              <a:spcBef>
                <a:spcPts val="1200"/>
              </a:spcBef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It defines a strategy towards competitive and resource-efficient transport systems, setting clear objectives and targets such as:</a:t>
            </a:r>
          </a:p>
          <a:p>
            <a:pPr lvl="1" algn="just">
              <a:spcBef>
                <a:spcPts val="1200"/>
              </a:spcBef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Instigating a 40% use of sustainable low-carbon fuels in aviation.</a:t>
            </a:r>
          </a:p>
          <a:p>
            <a:pPr lvl="1" algn="just">
              <a:spcBef>
                <a:spcPts val="1200"/>
              </a:spcBef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Achieving at least a 40% cut in shipping emissions.</a:t>
            </a:r>
          </a:p>
          <a:p>
            <a:pPr lvl="1" algn="just">
              <a:spcBef>
                <a:spcPts val="1200"/>
              </a:spcBef>
              <a:buNone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    This has the overall objective of achieving a total of 60% reduction in CO</a:t>
            </a:r>
            <a:r>
              <a:rPr lang="en-I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emissions and a comparable reduction in oil dependency.</a:t>
            </a:r>
          </a:p>
          <a:p>
            <a:pPr lvl="1" algn="just">
              <a:spcBef>
                <a:spcPts val="1200"/>
              </a:spcBef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Optimising the performance of multimodal logistics chains.</a:t>
            </a:r>
          </a:p>
          <a:p>
            <a:pPr lvl="1" algn="just">
              <a:spcBef>
                <a:spcPts val="1200"/>
              </a:spcBef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Promoting the use of more energy-efficient modes of transport at large scale facilities by efficient and environmentally friendly freight corridors.</a:t>
            </a:r>
          </a:p>
          <a:p>
            <a:pPr lvl="1" algn="just">
              <a:spcBef>
                <a:spcPts val="1200"/>
              </a:spcBef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Instigating a 50% shift in longer-distance freight journeys from road to other modes.</a:t>
            </a:r>
          </a:p>
          <a:p>
            <a:pPr lvl="1"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Trans Asian Railway network</a:t>
            </a:r>
            <a:endParaRPr lang="en-IN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t="9969"/>
          <a:stretch>
            <a:fillRect/>
          </a:stretch>
        </p:blipFill>
        <p:spPr bwMode="auto">
          <a:xfrm>
            <a:off x="1000100" y="1643050"/>
            <a:ext cx="7245908" cy="4821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Railways changed the world, later lost the plot</a:t>
            </a:r>
            <a:endParaRPr lang="en-IN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85880" y="1519238"/>
            <a:ext cx="7629524" cy="49815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1829, came the rail-road – a product truly without precedent.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forever changed economy, society and politics; it rapidly changed the “mental geography.”  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steam engine was to the first industrial revolution what the computer has been to the information revolution. 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Recent history’s most important change-agent, railways over time failed to adapt and grow.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Railways can ill afford to remain a mere railway system.</a:t>
            </a:r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It’s a transport system.</a:t>
            </a:r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No, it’s much more. Its remit is to be an integrated logistics solution provider.</a:t>
            </a:r>
          </a:p>
          <a:p>
            <a:pPr lvl="1">
              <a:lnSpc>
                <a:spcPct val="90000"/>
              </a:lnSpc>
              <a:spcAft>
                <a:spcPts val="1000"/>
              </a:spcAft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488952"/>
            <a:ext cx="7772400" cy="796908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Track gauges in Asian countries: along TAR</a:t>
            </a:r>
            <a:endParaRPr lang="en-IN" sz="31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28662" y="1617336"/>
          <a:ext cx="7286677" cy="4169118"/>
        </p:xfrm>
        <a:graphic>
          <a:graphicData uri="http://schemas.openxmlformats.org/drawingml/2006/table">
            <a:tbl>
              <a:tblPr/>
              <a:tblGrid>
                <a:gridCol w="975382"/>
                <a:gridCol w="1167759"/>
                <a:gridCol w="4168154"/>
                <a:gridCol w="975382"/>
              </a:tblGrid>
              <a:tr h="78942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S. No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Rail Track gauge (mm)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Route length (km)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0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1,676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Bangladesh23, Nepal, India, Pakistan and Sri Lanka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16,524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9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1,520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Armenia, Azerbaijan, Georgia, Kazakhstan, Kyrgyzstan, Mongolia, Russian Federation, Tajikistan, Turkmenistan, Uzbekistan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40,707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9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1,435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China, Democratic Republic of Korea, Republic of Korea, Islamic Republic of Iran, Turkey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33,784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1,067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Indonesia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4,035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9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1,000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Bangladesh, Cambodia, Lao People’s Democratic Republic, Malaysia, Myanmar,Singapore, Thailand , Vietnam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9,882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Distribution of track gauges on TAR</a:t>
            </a:r>
            <a:endParaRPr lang="en-IN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14414" y="1714488"/>
          <a:ext cx="692948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71438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Missing links on TAR</a:t>
            </a:r>
            <a:endParaRPr lang="en-IN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71538" y="1285860"/>
          <a:ext cx="6786612" cy="4841719"/>
        </p:xfrm>
        <a:graphic>
          <a:graphicData uri="http://schemas.openxmlformats.org/drawingml/2006/table">
            <a:tbl>
              <a:tblPr/>
              <a:tblGrid>
                <a:gridCol w="1696653"/>
                <a:gridCol w="1696653"/>
                <a:gridCol w="1696653"/>
                <a:gridCol w="1696653"/>
              </a:tblGrid>
              <a:tr h="181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Country 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Section 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Gauge (mm)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Length  (km)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1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Turkey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Eastern and Western shores of lake Van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1435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Across Bosphorus Strait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1435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Iran 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Karman -Zahedan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1435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545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India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Jiribam -Tamu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1676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Bangladesh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Jamuna River Bridge -Joydebpur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1676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Myanmar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Tamu-Kalay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40"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Thambuzayat-Three Pagoda Pass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05"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Lashio-Muse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China 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Muse-Dali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1435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632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Thailand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Three Pagoda Pass -Namtok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Cambodia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Poipet – Sisophon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40"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Phnom Penh – Loc Ninh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Laos People’s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Nong Khai - Vientiane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Democratic Republic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59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Vietnam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 Ninh – Ho Chi Minh city 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Northern corridor of TAR</a:t>
            </a:r>
            <a:endParaRPr lang="en-IN" b="1" dirty="0"/>
          </a:p>
        </p:txBody>
      </p:sp>
      <p:pic>
        <p:nvPicPr>
          <p:cNvPr id="51204" name="Picture 4" descr="http://opeconomica.files.wordpress.com/2013/10/china_central_asia_infrastructure.jpg"/>
          <p:cNvPicPr>
            <a:picLocks noChangeAspect="1" noChangeArrowheads="1"/>
          </p:cNvPicPr>
          <p:nvPr/>
        </p:nvPicPr>
        <p:blipFill>
          <a:blip r:embed="rId2"/>
          <a:srcRect t="5220"/>
          <a:stretch>
            <a:fillRect/>
          </a:stretch>
        </p:blipFill>
        <p:spPr bwMode="auto">
          <a:xfrm>
            <a:off x="1285852" y="1571612"/>
            <a:ext cx="6929486" cy="4319586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1357745" y="2406073"/>
            <a:ext cx="5167746" cy="2401454"/>
          </a:xfrm>
          <a:custGeom>
            <a:avLst/>
            <a:gdLst>
              <a:gd name="connsiteX0" fmla="*/ 5167746 w 5167746"/>
              <a:gd name="connsiteY0" fmla="*/ 2401454 h 2401454"/>
              <a:gd name="connsiteX1" fmla="*/ 5153891 w 5167746"/>
              <a:gd name="connsiteY1" fmla="*/ 2207491 h 2401454"/>
              <a:gd name="connsiteX2" fmla="*/ 5153891 w 5167746"/>
              <a:gd name="connsiteY2" fmla="*/ 2110509 h 2401454"/>
              <a:gd name="connsiteX3" fmla="*/ 5126182 w 5167746"/>
              <a:gd name="connsiteY3" fmla="*/ 2013527 h 2401454"/>
              <a:gd name="connsiteX4" fmla="*/ 5056910 w 5167746"/>
              <a:gd name="connsiteY4" fmla="*/ 1971963 h 2401454"/>
              <a:gd name="connsiteX5" fmla="*/ 5001491 w 5167746"/>
              <a:gd name="connsiteY5" fmla="*/ 1888836 h 2401454"/>
              <a:gd name="connsiteX6" fmla="*/ 4932219 w 5167746"/>
              <a:gd name="connsiteY6" fmla="*/ 1791854 h 2401454"/>
              <a:gd name="connsiteX7" fmla="*/ 4821382 w 5167746"/>
              <a:gd name="connsiteY7" fmla="*/ 1736436 h 2401454"/>
              <a:gd name="connsiteX8" fmla="*/ 4613564 w 5167746"/>
              <a:gd name="connsiteY8" fmla="*/ 1611745 h 2401454"/>
              <a:gd name="connsiteX9" fmla="*/ 4405746 w 5167746"/>
              <a:gd name="connsiteY9" fmla="*/ 1459345 h 2401454"/>
              <a:gd name="connsiteX10" fmla="*/ 4211782 w 5167746"/>
              <a:gd name="connsiteY10" fmla="*/ 1320800 h 2401454"/>
              <a:gd name="connsiteX11" fmla="*/ 4087091 w 5167746"/>
              <a:gd name="connsiteY11" fmla="*/ 1251527 h 2401454"/>
              <a:gd name="connsiteX12" fmla="*/ 4045528 w 5167746"/>
              <a:gd name="connsiteY12" fmla="*/ 1196109 h 2401454"/>
              <a:gd name="connsiteX13" fmla="*/ 3685310 w 5167746"/>
              <a:gd name="connsiteY13" fmla="*/ 1112982 h 2401454"/>
              <a:gd name="connsiteX14" fmla="*/ 3588328 w 5167746"/>
              <a:gd name="connsiteY14" fmla="*/ 960582 h 2401454"/>
              <a:gd name="connsiteX15" fmla="*/ 3422073 w 5167746"/>
              <a:gd name="connsiteY15" fmla="*/ 738909 h 2401454"/>
              <a:gd name="connsiteX16" fmla="*/ 3283528 w 5167746"/>
              <a:gd name="connsiteY16" fmla="*/ 641927 h 2401454"/>
              <a:gd name="connsiteX17" fmla="*/ 3214255 w 5167746"/>
              <a:gd name="connsiteY17" fmla="*/ 434109 h 2401454"/>
              <a:gd name="connsiteX18" fmla="*/ 3144982 w 5167746"/>
              <a:gd name="connsiteY18" fmla="*/ 226291 h 2401454"/>
              <a:gd name="connsiteX19" fmla="*/ 3131128 w 5167746"/>
              <a:gd name="connsiteY19" fmla="*/ 129309 h 2401454"/>
              <a:gd name="connsiteX20" fmla="*/ 2826328 w 5167746"/>
              <a:gd name="connsiteY20" fmla="*/ 60036 h 2401454"/>
              <a:gd name="connsiteX21" fmla="*/ 2604655 w 5167746"/>
              <a:gd name="connsiteY21" fmla="*/ 4618 h 2401454"/>
              <a:gd name="connsiteX22" fmla="*/ 2479964 w 5167746"/>
              <a:gd name="connsiteY22" fmla="*/ 87745 h 2401454"/>
              <a:gd name="connsiteX23" fmla="*/ 2175164 w 5167746"/>
              <a:gd name="connsiteY23" fmla="*/ 101600 h 2401454"/>
              <a:gd name="connsiteX24" fmla="*/ 1995055 w 5167746"/>
              <a:gd name="connsiteY24" fmla="*/ 87745 h 2401454"/>
              <a:gd name="connsiteX25" fmla="*/ 1662546 w 5167746"/>
              <a:gd name="connsiteY25" fmla="*/ 73891 h 2401454"/>
              <a:gd name="connsiteX26" fmla="*/ 1440873 w 5167746"/>
              <a:gd name="connsiteY26" fmla="*/ 143163 h 2401454"/>
              <a:gd name="connsiteX27" fmla="*/ 1025237 w 5167746"/>
              <a:gd name="connsiteY27" fmla="*/ 281709 h 2401454"/>
              <a:gd name="connsiteX28" fmla="*/ 762000 w 5167746"/>
              <a:gd name="connsiteY28" fmla="*/ 378691 h 2401454"/>
              <a:gd name="connsiteX29" fmla="*/ 277091 w 5167746"/>
              <a:gd name="connsiteY29" fmla="*/ 309418 h 2401454"/>
              <a:gd name="connsiteX30" fmla="*/ 0 w 5167746"/>
              <a:gd name="connsiteY30" fmla="*/ 323272 h 2401454"/>
              <a:gd name="connsiteX31" fmla="*/ 0 w 5167746"/>
              <a:gd name="connsiteY31" fmla="*/ 323272 h 240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67746" h="2401454">
                <a:moveTo>
                  <a:pt x="5167746" y="2401454"/>
                </a:moveTo>
                <a:cubicBezTo>
                  <a:pt x="5161973" y="2328718"/>
                  <a:pt x="5156200" y="2255982"/>
                  <a:pt x="5153891" y="2207491"/>
                </a:cubicBezTo>
                <a:cubicBezTo>
                  <a:pt x="5151582" y="2159000"/>
                  <a:pt x="5158509" y="2142836"/>
                  <a:pt x="5153891" y="2110509"/>
                </a:cubicBezTo>
                <a:cubicBezTo>
                  <a:pt x="5149273" y="2078182"/>
                  <a:pt x="5142345" y="2036618"/>
                  <a:pt x="5126182" y="2013527"/>
                </a:cubicBezTo>
                <a:cubicBezTo>
                  <a:pt x="5110019" y="1990436"/>
                  <a:pt x="5077692" y="1992745"/>
                  <a:pt x="5056910" y="1971963"/>
                </a:cubicBezTo>
                <a:cubicBezTo>
                  <a:pt x="5036128" y="1951181"/>
                  <a:pt x="5022273" y="1918854"/>
                  <a:pt x="5001491" y="1888836"/>
                </a:cubicBezTo>
                <a:cubicBezTo>
                  <a:pt x="4980709" y="1858818"/>
                  <a:pt x="4962237" y="1817254"/>
                  <a:pt x="4932219" y="1791854"/>
                </a:cubicBezTo>
                <a:cubicBezTo>
                  <a:pt x="4902201" y="1766454"/>
                  <a:pt x="4874491" y="1766454"/>
                  <a:pt x="4821382" y="1736436"/>
                </a:cubicBezTo>
                <a:cubicBezTo>
                  <a:pt x="4768273" y="1706418"/>
                  <a:pt x="4682837" y="1657927"/>
                  <a:pt x="4613564" y="1611745"/>
                </a:cubicBezTo>
                <a:cubicBezTo>
                  <a:pt x="4544291" y="1565563"/>
                  <a:pt x="4405746" y="1459345"/>
                  <a:pt x="4405746" y="1459345"/>
                </a:cubicBezTo>
                <a:cubicBezTo>
                  <a:pt x="4338782" y="1410854"/>
                  <a:pt x="4264891" y="1355436"/>
                  <a:pt x="4211782" y="1320800"/>
                </a:cubicBezTo>
                <a:cubicBezTo>
                  <a:pt x="4158673" y="1286164"/>
                  <a:pt x="4114800" y="1272309"/>
                  <a:pt x="4087091" y="1251527"/>
                </a:cubicBezTo>
                <a:cubicBezTo>
                  <a:pt x="4059382" y="1230745"/>
                  <a:pt x="4112491" y="1219200"/>
                  <a:pt x="4045528" y="1196109"/>
                </a:cubicBezTo>
                <a:cubicBezTo>
                  <a:pt x="3978565" y="1173018"/>
                  <a:pt x="3761510" y="1152236"/>
                  <a:pt x="3685310" y="1112982"/>
                </a:cubicBezTo>
                <a:cubicBezTo>
                  <a:pt x="3609110" y="1073728"/>
                  <a:pt x="3632201" y="1022927"/>
                  <a:pt x="3588328" y="960582"/>
                </a:cubicBezTo>
                <a:cubicBezTo>
                  <a:pt x="3544455" y="898237"/>
                  <a:pt x="3472873" y="792018"/>
                  <a:pt x="3422073" y="738909"/>
                </a:cubicBezTo>
                <a:cubicBezTo>
                  <a:pt x="3371273" y="685800"/>
                  <a:pt x="3318164" y="692727"/>
                  <a:pt x="3283528" y="641927"/>
                </a:cubicBezTo>
                <a:cubicBezTo>
                  <a:pt x="3248892" y="591127"/>
                  <a:pt x="3214255" y="434109"/>
                  <a:pt x="3214255" y="434109"/>
                </a:cubicBezTo>
                <a:cubicBezTo>
                  <a:pt x="3191164" y="364836"/>
                  <a:pt x="3158836" y="277091"/>
                  <a:pt x="3144982" y="226291"/>
                </a:cubicBezTo>
                <a:cubicBezTo>
                  <a:pt x="3131128" y="175491"/>
                  <a:pt x="3184237" y="157018"/>
                  <a:pt x="3131128" y="129309"/>
                </a:cubicBezTo>
                <a:cubicBezTo>
                  <a:pt x="3078019" y="101600"/>
                  <a:pt x="2914073" y="80818"/>
                  <a:pt x="2826328" y="60036"/>
                </a:cubicBezTo>
                <a:cubicBezTo>
                  <a:pt x="2738583" y="39254"/>
                  <a:pt x="2662382" y="0"/>
                  <a:pt x="2604655" y="4618"/>
                </a:cubicBezTo>
                <a:cubicBezTo>
                  <a:pt x="2546928" y="9236"/>
                  <a:pt x="2551546" y="71581"/>
                  <a:pt x="2479964" y="87745"/>
                </a:cubicBezTo>
                <a:cubicBezTo>
                  <a:pt x="2408382" y="103909"/>
                  <a:pt x="2255982" y="101600"/>
                  <a:pt x="2175164" y="101600"/>
                </a:cubicBezTo>
                <a:cubicBezTo>
                  <a:pt x="2094346" y="101600"/>
                  <a:pt x="2080491" y="92363"/>
                  <a:pt x="1995055" y="87745"/>
                </a:cubicBezTo>
                <a:cubicBezTo>
                  <a:pt x="1909619" y="83127"/>
                  <a:pt x="1754910" y="64655"/>
                  <a:pt x="1662546" y="73891"/>
                </a:cubicBezTo>
                <a:cubicBezTo>
                  <a:pt x="1570182" y="83127"/>
                  <a:pt x="1440873" y="143163"/>
                  <a:pt x="1440873" y="143163"/>
                </a:cubicBezTo>
                <a:lnTo>
                  <a:pt x="1025237" y="281709"/>
                </a:lnTo>
                <a:cubicBezTo>
                  <a:pt x="912092" y="320964"/>
                  <a:pt x="886691" y="374073"/>
                  <a:pt x="762000" y="378691"/>
                </a:cubicBezTo>
                <a:cubicBezTo>
                  <a:pt x="637309" y="383309"/>
                  <a:pt x="404091" y="318654"/>
                  <a:pt x="277091" y="309418"/>
                </a:cubicBezTo>
                <a:cubicBezTo>
                  <a:pt x="150091" y="300182"/>
                  <a:pt x="0" y="323272"/>
                  <a:pt x="0" y="323272"/>
                </a:cubicBezTo>
                <a:lnTo>
                  <a:pt x="0" y="323272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 6"/>
          <p:cNvSpPr/>
          <p:nvPr/>
        </p:nvSpPr>
        <p:spPr>
          <a:xfrm>
            <a:off x="2826327" y="2581564"/>
            <a:ext cx="2119746" cy="1108364"/>
          </a:xfrm>
          <a:custGeom>
            <a:avLst/>
            <a:gdLst>
              <a:gd name="connsiteX0" fmla="*/ 2119746 w 2119746"/>
              <a:gd name="connsiteY0" fmla="*/ 895927 h 1108364"/>
              <a:gd name="connsiteX1" fmla="*/ 1870364 w 2119746"/>
              <a:gd name="connsiteY1" fmla="*/ 965200 h 1108364"/>
              <a:gd name="connsiteX2" fmla="*/ 1745673 w 2119746"/>
              <a:gd name="connsiteY2" fmla="*/ 1062181 h 1108364"/>
              <a:gd name="connsiteX3" fmla="*/ 1579418 w 2119746"/>
              <a:gd name="connsiteY3" fmla="*/ 1089891 h 1108364"/>
              <a:gd name="connsiteX4" fmla="*/ 1510146 w 2119746"/>
              <a:gd name="connsiteY4" fmla="*/ 1089891 h 1108364"/>
              <a:gd name="connsiteX5" fmla="*/ 1440873 w 2119746"/>
              <a:gd name="connsiteY5" fmla="*/ 979054 h 1108364"/>
              <a:gd name="connsiteX6" fmla="*/ 1316182 w 2119746"/>
              <a:gd name="connsiteY6" fmla="*/ 909781 h 1108364"/>
              <a:gd name="connsiteX7" fmla="*/ 1246909 w 2119746"/>
              <a:gd name="connsiteY7" fmla="*/ 812800 h 1108364"/>
              <a:gd name="connsiteX8" fmla="*/ 1177637 w 2119746"/>
              <a:gd name="connsiteY8" fmla="*/ 701963 h 1108364"/>
              <a:gd name="connsiteX9" fmla="*/ 1066800 w 2119746"/>
              <a:gd name="connsiteY9" fmla="*/ 618836 h 1108364"/>
              <a:gd name="connsiteX10" fmla="*/ 886691 w 2119746"/>
              <a:gd name="connsiteY10" fmla="*/ 480291 h 1108364"/>
              <a:gd name="connsiteX11" fmla="*/ 762000 w 2119746"/>
              <a:gd name="connsiteY11" fmla="*/ 383309 h 1108364"/>
              <a:gd name="connsiteX12" fmla="*/ 429491 w 2119746"/>
              <a:gd name="connsiteY12" fmla="*/ 272472 h 1108364"/>
              <a:gd name="connsiteX13" fmla="*/ 304800 w 2119746"/>
              <a:gd name="connsiteY13" fmla="*/ 203200 h 1108364"/>
              <a:gd name="connsiteX14" fmla="*/ 83128 w 2119746"/>
              <a:gd name="connsiteY14" fmla="*/ 147781 h 1108364"/>
              <a:gd name="connsiteX15" fmla="*/ 41564 w 2119746"/>
              <a:gd name="connsiteY15" fmla="*/ 23091 h 1108364"/>
              <a:gd name="connsiteX16" fmla="*/ 13855 w 2119746"/>
              <a:gd name="connsiteY16" fmla="*/ 9236 h 1108364"/>
              <a:gd name="connsiteX17" fmla="*/ 0 w 2119746"/>
              <a:gd name="connsiteY17" fmla="*/ 9236 h 110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9746" h="1108364">
                <a:moveTo>
                  <a:pt x="2119746" y="895927"/>
                </a:moveTo>
                <a:cubicBezTo>
                  <a:pt x="2026227" y="916709"/>
                  <a:pt x="1932709" y="937491"/>
                  <a:pt x="1870364" y="965200"/>
                </a:cubicBezTo>
                <a:cubicBezTo>
                  <a:pt x="1808019" y="992909"/>
                  <a:pt x="1794164" y="1041399"/>
                  <a:pt x="1745673" y="1062181"/>
                </a:cubicBezTo>
                <a:cubicBezTo>
                  <a:pt x="1697182" y="1082963"/>
                  <a:pt x="1618673" y="1085273"/>
                  <a:pt x="1579418" y="1089891"/>
                </a:cubicBezTo>
                <a:cubicBezTo>
                  <a:pt x="1540164" y="1094509"/>
                  <a:pt x="1533237" y="1108364"/>
                  <a:pt x="1510146" y="1089891"/>
                </a:cubicBezTo>
                <a:cubicBezTo>
                  <a:pt x="1487055" y="1071418"/>
                  <a:pt x="1473200" y="1009072"/>
                  <a:pt x="1440873" y="979054"/>
                </a:cubicBezTo>
                <a:cubicBezTo>
                  <a:pt x="1408546" y="949036"/>
                  <a:pt x="1348509" y="937490"/>
                  <a:pt x="1316182" y="909781"/>
                </a:cubicBezTo>
                <a:cubicBezTo>
                  <a:pt x="1283855" y="882072"/>
                  <a:pt x="1270000" y="847436"/>
                  <a:pt x="1246909" y="812800"/>
                </a:cubicBezTo>
                <a:cubicBezTo>
                  <a:pt x="1223818" y="778164"/>
                  <a:pt x="1207655" y="734290"/>
                  <a:pt x="1177637" y="701963"/>
                </a:cubicBezTo>
                <a:cubicBezTo>
                  <a:pt x="1147619" y="669636"/>
                  <a:pt x="1066800" y="618836"/>
                  <a:pt x="1066800" y="618836"/>
                </a:cubicBezTo>
                <a:lnTo>
                  <a:pt x="886691" y="480291"/>
                </a:lnTo>
                <a:cubicBezTo>
                  <a:pt x="835891" y="441037"/>
                  <a:pt x="838200" y="417946"/>
                  <a:pt x="762000" y="383309"/>
                </a:cubicBezTo>
                <a:cubicBezTo>
                  <a:pt x="685800" y="348673"/>
                  <a:pt x="505691" y="302490"/>
                  <a:pt x="429491" y="272472"/>
                </a:cubicBezTo>
                <a:cubicBezTo>
                  <a:pt x="353291" y="242454"/>
                  <a:pt x="362527" y="223982"/>
                  <a:pt x="304800" y="203200"/>
                </a:cubicBezTo>
                <a:cubicBezTo>
                  <a:pt x="247073" y="182418"/>
                  <a:pt x="127001" y="177799"/>
                  <a:pt x="83128" y="147781"/>
                </a:cubicBezTo>
                <a:cubicBezTo>
                  <a:pt x="39255" y="117763"/>
                  <a:pt x="53110" y="46182"/>
                  <a:pt x="41564" y="23091"/>
                </a:cubicBezTo>
                <a:cubicBezTo>
                  <a:pt x="30019" y="0"/>
                  <a:pt x="20782" y="11545"/>
                  <a:pt x="13855" y="9236"/>
                </a:cubicBezTo>
                <a:cubicBezTo>
                  <a:pt x="6928" y="6927"/>
                  <a:pt x="3464" y="8081"/>
                  <a:pt x="0" y="9236"/>
                </a:cubicBezTo>
              </a:path>
            </a:pathLst>
          </a:cu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6215074" y="1594922"/>
            <a:ext cx="200026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China-Europe cargo flows via Kazakhstan</a:t>
            </a:r>
            <a:endParaRPr lang="en-IN" b="1" dirty="0"/>
          </a:p>
        </p:txBody>
      </p:sp>
      <p:pic>
        <p:nvPicPr>
          <p:cNvPr id="52226" name="Picture 2" descr="http://en.tengrinews.kz/userdata/China%20Europe%20cargo%20flows.jpg"/>
          <p:cNvPicPr>
            <a:picLocks noChangeAspect="1" noChangeArrowheads="1"/>
          </p:cNvPicPr>
          <p:nvPr/>
        </p:nvPicPr>
        <p:blipFill>
          <a:blip r:embed="rId2"/>
          <a:srcRect t="11610"/>
          <a:stretch>
            <a:fillRect/>
          </a:stretch>
        </p:blipFill>
        <p:spPr bwMode="auto">
          <a:xfrm>
            <a:off x="785786" y="1785926"/>
            <a:ext cx="721523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15370" cy="107157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Palatino Linotype" pitchFamily="18" charset="0"/>
                <a:cs typeface="Arial" charset="0"/>
              </a:rPr>
              <a:t>TAR northern corridor already off the block,</a:t>
            </a:r>
            <a:br>
              <a:rPr lang="en-US" sz="2800" b="1" dirty="0" smtClean="0">
                <a:latin typeface="Palatino Linotype" pitchFamily="18" charset="0"/>
                <a:cs typeface="Arial" charset="0"/>
              </a:rPr>
            </a:br>
            <a:r>
              <a:rPr lang="en-US" sz="2800" b="1" dirty="0" smtClean="0">
                <a:latin typeface="Palatino Linotype" pitchFamily="18" charset="0"/>
                <a:cs typeface="Arial" charset="0"/>
              </a:rPr>
              <a:t>sub-regional southern corridor needs a push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57364"/>
            <a:ext cx="7772400" cy="4714908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TAR northern corridor , although not in reckoning in the initial TAR concept, bristles with immense possibilities of a Eurasian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railbridge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to grow substantially.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There are already several operators vying  for the growing pie of intermodal business through TSR route as well as proliferating rail links across Central Asia.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Sinotrans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Container Service, Far East Land Bridge,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Hupac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DB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Schenker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Rail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Automotive,etc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., operate container services, transporting high value, time-sensitive freight, e.g., computers, auto components, FMCG.</a:t>
            </a:r>
          </a:p>
          <a:p>
            <a:pPr>
              <a:buFont typeface="Wingdings 2" pitchFamily="18" charset="2"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Achieving transit of 17-20 days for the 11,500 km journey, which in due course can be pared to 8-10 days.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Today, rail carries over 1m TEU from East Asia to Europe (UIC), enabling shippers save transit time more than half (20 days by rail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50 days by sea).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RZD working for the Trans Siberian Seven Day rail transit programme, aiming at a reduction of $ 400 per container.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  <a:buSzPct val="85000"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34479" y="6357958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1462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Southern corridor of TAR</a:t>
            </a:r>
            <a:endParaRPr lang="en-IN" b="1" dirty="0"/>
          </a:p>
        </p:txBody>
      </p:sp>
      <p:pic>
        <p:nvPicPr>
          <p:cNvPr id="50178" name="Picture 2" descr="http://2bangkok.com/images/images/TAR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71438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857232"/>
            <a:ext cx="8058152" cy="535785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UIC-sponsored ICOMOD (Intercontinental Combined Traffic) study, 2011 identified five corridors for the Eurasian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railbridge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with an annual potential of $ 2.5-4.5 billion.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Eurasian container market is expected to reach 17.4m TEU in 2020 and 22.7m TEU in 2030.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rail market share of just 5-6% would yield, by 2020, a throughput of about 500,000 TEU annually, or about 20 trains a day.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concerted strategy warrants a determined bid to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operationalise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the TAR southern corridor.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Pending  the construction of Kunming-Myanmar, Thailand-Myanmar, Bangladesh-Myanmar, India-Myanmar missing links, Northern corridor can work from near Dhaka to Istanbul/Europe via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Zehedan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Trial container trains from Dhaka to Delhi, to Lahore, to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-i-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Taftan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Zahedan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are indeed overdue.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corridor commands a unique advantage of only one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transhipment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for break-of-gauge at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Zahedan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between Dhaka and Istanbul, in fact, Europe.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ECO- supported container train runs from Pakistan to Turkey via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Zahedan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358246" cy="1571636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US" b="1" dirty="0" smtClean="0"/>
              <a:t>China rail: an astounding story of expansion, productivity, and restructuring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pPr algn="ctr"/>
            <a:r>
              <a:rPr lang="en-US" b="1" dirty="0" smtClean="0"/>
              <a:t>China rail: an astounding story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3872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1949, CR network aggregated less than 22,000 km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Technologically, CR trailed much behind IR until as late as the 1980s. 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1990, its 24,800 km core network, with annual density of 30 million gross tonne or more,  had largely 50 kg/m and 43 kg/m rails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55% of wagons were with plain bearings 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steam locomotives carried 76% of traffic.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now has the world’s highest traffic density (passenger-km and tonne-km per km of line)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Its output per locomotive, per freight car, per passenger coach is among world’s highest.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combined length of 350 km/h PDLs by 2020 will be over 16,000 route-km; 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another 35 mixed traffic lines will enable operation at 200 km/h and higher.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China began to operate network-wide 200 km/h services in April 2007 as part of CR’s “ Sixth Speed Up”.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34479" y="6357958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717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Rail came….. with revolutionary impact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62052" y="1928802"/>
            <a:ext cx="7467600" cy="3857652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Mechanised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rail system first appeared in England during 1820s, spread across Europe soon with England alone having 10,433 miles of track in 1860.</a:t>
            </a:r>
          </a:p>
          <a:p>
            <a:pPr algn="just">
              <a:spcBef>
                <a:spcPts val="18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As the only mode of transport with characteristics of heavy haul over long distances, railways started a promising journey.</a:t>
            </a:r>
          </a:p>
          <a:p>
            <a:pPr lvl="1" algn="just">
              <a:spcBef>
                <a:spcPts val="18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share of railways became much more than road in both passenger mobility and freight movement. </a:t>
            </a:r>
          </a:p>
          <a:p>
            <a:pPr lvl="1" algn="just">
              <a:spcBef>
                <a:spcPts val="18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But soon, road transport outpaced rail transport during the second half of the 20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century.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algn="ctr"/>
            <a:r>
              <a:rPr lang="en-US" b="1" dirty="0" smtClean="0"/>
              <a:t>China rail</a:t>
            </a:r>
            <a:endParaRPr lang="en-IN" b="1" dirty="0"/>
          </a:p>
        </p:txBody>
      </p:sp>
      <p:sp>
        <p:nvSpPr>
          <p:cNvPr id="1026" name="AutoShape 2" descr="data:image/jpeg;base64,/9j/4AAQSkZJRgABAQAAAQABAAD/2wCEAAkGBxQTEhUUExQWFRUXFxwYGRcYGB4dHRoYFxgdFxgYGxgYHCggHB0lGxocIjEhJSktLi8uGh8zODMsNygtLisBCgoKDg0OGhAQGiwkICQsLCwsLDQsLCwsLCwsLCwsLCwsLCwsLCwsLCwsLCwsLCwsLCwsLCwsLCwsLCwsLCwsLP/AABEIAJEBXAMBIgACEQEDEQH/xAAcAAACAwEBAQEAAAAAAAAAAAAEBQIDBgABBwj/xABKEAACAQIEAwUEBgUKBQMFAAABAhEAAwQSITEFQVEGEyJhcTKBkaFCcrHB0fAUIzNScwcVJDRDgrKz4fFikqLC0kRTdBY1k6O0/8QAGQEAAwEBAQAAAAAAAAAAAAAAAAECAwQF/8QALxEAAgIBAwMDAgYBBQAAAAAAAAECEQMSITETQVEEMpFS8BRCYXGBsfEiM6HB0f/aAAwDAQACEQMRAD8A+kYPEvcQPcEM3iK/ug6hPUCAfOaKFKeGcQtNlUEI5/szmQn6ttwpI88vxo0BrjsgbIqKCzRJ8UwBOg2OvppVxa08kILFcTSti0WGS6zWr7KAxUB1DKWB2jlzGlTxF25Z73Mtx7aQRdOXbKCSQIJAJOoEfCqsdDCaBwQnOM7kq7KZPnmA0A0ykf6nWhbWJuBrX6u8TcBgObMEhc3gyPIESfFGnnUkvPba672nRCVLO2UhWyhD7LEkQq+L2dd9DRaJaGBtKNy3/M33GltsG34ouvKDQNm2J1gnQnTby86KGIeM4s3CkTm0kj6k5o9BVNhu8uW0VyqsjtmWJ8LCNwRzp2FHuH4gzf2F1Y6rGkHaSOgEDrRqOSJyn4r/AOVK8SXXD3r3eOTbuMgXwwQtzICdN48wJqS4i4l0W+7vksCwW4bU6HUg23KhdfpEanzo1BpGOc/un4j8aruXI5GemlBYzGXAoPdOgLqhdiuhdwm0ydToYjntVl61cs3GCrcupkDF/DMy0iBEwADAB3p2TQVbJ1zADpBq3vOXyFA2mN5wiuEGXOSNTEgACeeu/lzqBfIlu4jtdt3GCAMAGzGY10GpEa0NoEmMgT6VNRFAnEXFktYuAKJY+EwOujGfQTXtnFu6ylp3T95Yg+mYgt/dHvotDphpuAb1FmY+yAPNvwH40JZxgae6R7hHtRAynoS5ADeUzXJxAlii23NwCSkAFR1JJAjznXlStDphItsIzMDpuV2PWM0Aenvogz1+A/GaW5riLZdi+a4wDWyFGUlWaBoDII5k15gbXeBj311SntoAAFmSMua3qIHImlY6CcThHfa/cTyUL5/8Mzr57ULYw5S8JZn9nVjJ0tProKhguJlg7W1uXrSkAXICk+EEyjZWJk8lqtb9x7pKWnIVsrRlEFVZWEswBg9JppoTQ+LRrQfCnizaBksEWeesCdaWXcSzm6Qt492NQO7AUwSQ4usG/wCUHSjrGMuMqEWHIYAqQUggiZ9rwiOsUrQUH5ifL8/nlUsv5/3/AApXiseMoYs1tASLhCkskA/RynmANq94kRYAJv3CzaqrAEEKRmkqmgg8yKLGht+fyK9DUt/TnC5zZuBInNA265ZzAe6vF4ixCEWmK3P2ZzJ45UsI8WnhBOsUWg3GornuAb0rGPc54tXD3ftwUlfDmiA3i8JB0nerbWJYzksXDBIY+EajfVmGb3TRaHQbnn8B+NTQ9NKqwt1XEid4IIggjcEGrpApWI9r0ACo5q6YpDJz7q8qprvSowTvQBcbnSoxO9eBasUUmwo9VasFVlo3qPeTsPeaW5RdNQNzpr9nxqs+ev2fCvZooD1hO59wqaXYEVUWqM06FZjeG3EurmK5bV76NxQys0nbWAWmRI1k84h1wi0Fe+o2CJA1PJ+pNZHsZjWZBbc2ShGizcnKdcsXAS28QxzaDUzJ1Nsy2a27o4EHMjCQORFxRm9fnU46aIWwu4XhXW3gXN0sjMmW2QYWbbEQc3IeVNsUxIx4J0C6Dp/RxVd3Cu7K73CWQymgCqeuXnp1qLYdz3s3B+tEP4R+7k06aVdMqyy4fHgPRv8AIqriDE4bH84dwJ/hW6gbVwm2e8H6r2PCNAVya9dKhcwzlbiNc8N0kuMo1JUKYPLRRT0sWpDbBFheAusGu91JyKVQLnHIsSWnn0FJ+z5/W2Ry7u8PhdAq8X74IPfTAjVB5amNzQaWbqi2bJVXHermfobupygGdpG3up6GLUg3jWIDYPEQoWLjLA5lbwBbbc70bfE41P8A49z/ADLdJrfD37t7b3cwuMWc5QPEWznL0E8tfWrsQrd6l65+sKAqAvgIzQZUgiTptPOjSw1InxG0wwyB5n9KTQ7wcXK+7KR8qYqf6VdHLuLZjlq92aU4lzcRbaI9tRcFzNdILSr94AAGM+KNzsIirFS93hud4MzKFJyD2VJIgdZY60aWDkgbgzXCbPc5AwteLPIVklQRoCZmIPlU8XhrVzuMXbQIz30DaRm/WZTPUhhvzFXWsFlyZGKsggNptzBB0I/AV7i7Nx8jM+fI6uFACiVM8ucdetNoSYxDfrsSCdBatwOQkXZgULg8RksYEKmZmVQoz5RPcEktoZEA6RvFRvXb1wvqbaMAuXQn/iIaNJnlUcPauWxkt3cqDZcobL6EjbyNTpZWon3oSxiXZIIvEsqPGvg+mAPLlRuCuMcS5dFU90mzZpGe5zyil2Gwj2yTbuEZjmbMA2ZjuxnY+nlU0wjhzcF094wykkCCo1AyxAjy6nrT0hZRZuE4TAkkkkprv/ZNzNG8PPjxP1V/wvVfcu2UXLmcIcw8IBmCJMeRNSNhgWKNlzgBpAO07dNzRWwr3AOC3mt4S/ctxnXxAHYkWVialwjEOy2XvNGa94VVcpzMLk52zQR7RgDpRNvAFVa2rwj+0IGugXQ8tBQ4L27q2rdzKs5gMoMQCSJOsEkfOlQ7DyPFjvNV/wAmvMGTlwAnddR1/o5qBw7/AKw96P1oh/CNguXTppUVw7ju4uj9UITwj93Jr10NGlhaKsevgxf1m/wire0w1sfVafSbc1b+iyrhjJuSWIEbiPdXl3DF471swClQAANGiZjf2RTpgmhijf0thrHcJpynvHpbgv2PDvVf/wCe5VhW6RlN45djouaOmYD5711nDXUVUt3MqL7IKgwOSz0FTpY0yWHvlGx7jdWzCeq4dSPsobBY12RFu51m5+rvrlym4WbwlJn2sw2g6bVP9CufrfH+2/aeEa+HJp08Iq+zhLiaW7mVd8pUEA8yJ2ooZ7w/OGuq7BnDeJgIBlQQQOXhjSjgB60HathJLMWZjLMeZ25fDSotjU6k+g/Gqim+CW0uQ4vUSaC/nJeh+VVHinRfiarRJ9iHkj5GgqQNKv53P7on1+6r7HFQfaGX01/2+dJ45eBrLDyMCetdqfL1/ChTxG2DzPnH3mq7/GrY9mWPwHvJ/CpUJeCupFdw/u/eepqVZ9+PProo+P40Lf4w7fTj6ulaLBN8mb9RE1VRNY/9PYbO3xP41P8Ani4Ppn3gH5kU/wAO/JK9QvBrCajNZJuO3f3v+kfhUl7UMBrbBPXNHyg0dCSGvURM1fxT4a/lUi4LaAuYgjOd2YCAzZvZggiDA5amzxtQFF4C0zkqpmVdh9FTEh9D4GAbQjWKxnCsQ9trjTmzxnD6htIght+fuqjF9oLlxmtjItksBJEyF08RMyBoAQM0KBJMk8mVS9PvJ88L7/QmOZPk+hXMW5IygBYzFm5LEhoHM8h6zEaiYbF3rkNlRU0lSDn1AYfSiCCD74iQaRcK444GW4pdGXNIUZzm3kBgGgabEkQSZpxb47YIlHBP7oEN71MEepq4S6tU6G5LyNUuT5H8/nrQl/idtTBbXyBPzGlIcVxVnn6KnkPvPOgw1d8ML/MYSzeDSrxG2T7XyMfZViYxZgwAAWzTvnuN0+qay/vEUxaP0VXgk6jfeHMDePpH40TglX7jhkbsbtxFP3vgCfuqI4nb6n1is02I8h+fWuGIq1iiS8sjVpjrf7w+f4VamKQ7Mp94rIC+Kl33nSeFB134NkD+R+NSHpWSsY5l9lyPKfu2o9OOvEEKT1rN4ZdjRZo9zQHzqBvgcxWfu8WdtDHurwMxEhXI6hSR8QIoWH6mDzX7UPHxyjn8KgOIp0NKFs3DEK2vUR9tFfzM+pDScvsgHcTz856UOOOPLGpZJcINfiqCN9fzFd/Oi+dVJwTQZlZmGvtACdvhrRA4UQCFRJjTNB+0Gs3LGuLNFHJ3oEucYjWOYHXcxVLYqXD/AEgYHoVM6e4Uy/RLq+yojyIEfKjMLcc/tUtwNpUFveQYHzqeovBXTfkT/pp5mvRiqZX8BZZsxXL5KYHw/CubB2FBYqABqSzmB5mTFadWHgy6M/IAMX517+ledBYntFgVMBS/1Rp8XYAjzE0ZmtOARYbXbxgb6/RYijqR8D6M/J36V0r0Yg7yapbCT7IdfUqw+4/Ohb6XLerrK/vA6e/p76uLhIhwmhi2ObqTXj8SeN6WDFT5VIMKrpx7oz6kuzLbmLJOpJrhcqj0rjVUuxNvuFC576mB+R+NAHED1r04mjSGoNzgVB78eVBm6agTToLCWxM1W16h3uAeVRFwaaiTsOfwo2QbssY15NV3r4Xcgb8xy3ocY9CYBo1ryGhvhBsmomh7mMVYMj7fsrxsYpIA59Pjzpa13HofYncodhV6uDIDCRyBB+zarhZuH/b/AEqFmg/a0zT8Pk7poy/KBzETUcfZVbKLbWWJYt5qoBVT0B8WvRW3oh5BB3BVdtT7I++aMnNYWFOlxhMQdVXTXloPyKjNijk/1d+P47/JEbVr75A7obOAGGVYG3TSd9pHy+NzrPtAP5/lQR7qotZFzFiIAEagA67SfrH4V7bxatqpDL5GfsrH0vplFbt/O223ASdhJWANdxI1J0kjf1B516t4Rt76hfcFUMxC/wDe/OpPgLmUt3dwgEAwhJBMaQBJ3Gw0rt1xXJGlvgj3x/IpxnnBD6zf4gaWpwTENtaYfWKr/iIPyprh+Ht3XcOyq2dpO4E21f36GoyTi6p9y8cJb7dhD3ted7T+12ZtA+O6zc/CoX7c1GLwnCpH6tnPLMzfPLA+IpvPDsC9PLuZu1h7jCVRmHUKxA94FHYfgV91zBQJ5EwfgRIrSYXHpqtvKMhykAQAYmNvsqxsWayfqJdjZenj3FWE7Lkibj5T0AB+ZIo7CdnraGXbPpEHQfL8aC4jxh0FzKB4QIYzGYxpA30PWauw+IuF7oYjKCAsEGCB4pgdddTOuw55SyTfLNFjguwz/m/Dj6A/PrNE9+oEAaClmevM9Q9+TRJLgPvY8KJ2Aqq1xPNtSTieI7jDOwljatEjMZLG2hK5juSSBJqPZ7FPdw9q7cjO6yYEDUmNOWkUUBol4iJjX3Ax8dqPs4oGsNw/jpuY2/hQgy2VVi87swVoj+98q0KXKQ7NBvQ18VRhcVRh8QpBYm4nxBbFt7r+ygk+fIAeZMD318q4v2qvXnkkAD2VGqr6CNT/AMR1r6l2i4QMRZe0xjMND0YGVMcxI1HSvj/FOzuIw857LR++ksnrmEx74PlW2PG5vYmc0uQLE4xmJYmW6+lNeFdobqpAuuAv0VI25xI3idKzw8qlYtMDI+78a3fpc30P4MutD6kfS8BxI3UBXEXDIkHMIPyplgsa85WuufUg/aK+a4DEthwW1ySWI0iNzGvtTt1mOlazC4/NDZSfMaefM0uk7px3/YjXJbpjriwFrK4DFDoxAnIeRIGoU9dhzgRVKX9J5deXxqVjirDe23y/Gs5xjDrbGZMyJqxUyZG7ZCCfEDssRqRPsqlLWuUyHFS4Y9v8RCmCdeg5VXcxmkjXX5dahhOy7xOZBI0mTuN9OdMMJ2WYAZr8wZgJPu1NS8yBYWAfp/hzEGNeWkzprVdvi40kECRJGunPpWlPAFK5M75c2bKoCgnkCI2E7V4vZWxJJV2neW/CIqeuu5fQfYTrxfDdLh23gR12okcfsiQttDA3OvzjenNvs7hh/ZJ7yT9tHWeG2V2tWx/cH4VnLKn5Ljia8GJv9pbrCFVVkEQiwdfMc6VMl4y3d3WMyTlJJ9Sa+rIoGwj0AFSKCl164Q+hfLPi9/iDPmAQjrJA89vTWhHx1/6LAKdFUONNOq85PPavrfaUqtoaqsGRMD2fFz9KTjhlprqWbgUiQ0agknUAMrAj2eXIDmTXDljKWzdnr4MuPHvGFc/qZTDcDxzAFbRMgeJ1gmYMy/lz+6jB2KxtwRcyqJEiU5HqrTtX09YAgbDT4V2atNPazmXqKdqKv/k+XcP4FdtmFZgwUM361l8MGVlFOpkHyit52etzZGYEGdpJ2AHl8KE4aue7iXI55Rr0GvprU+zjgWQIiGbQeulKCrgvNN5E2+dv6MacMTBMnwjnpIHnRNqwxtCSqkXs8dBlAg5SwmRy5UuvYu3my99lYqQFaVMZipMEg7gwffVtywWt5M50YGeex3113+VdnUs87pVewWeFWsxh7hXSAQCQRGpOx1E+z035l2cBhgo/Vk5R9JzroAJCwNAI0HKkuJwDXEVCRC+uuka712F4Y9oqQEaGJgsRuhTlbPJiaLve9x6Utq2NEOIWU0y2EAGmbLIEk/S1jQmfXpU27SpMd9bkmNGG5JWND1Vh/dPSstjOGXLrZyEEgCBcJ28zbHU/GhR2euaaTBB0cbjOeYHO5Puo0/dhbNRd7V2AMxvLEA6BjoxgbKd6ieIK4LIZ/pASY+lCW2EEdZ1rK/zBdETbYgG1oDb2tAyNbg9on3edNuCo9i0cyXGbvS2WEzHMvKHK+ftcqen7tCs1Vm4ST7vz86hfJN2yASBLMY2ICEQfew+FJrfG31P6Hit/3U5af+55Vx7Qtr/RMXt/7anr0uUlik/8ovUj1+1AyK62tGZxq3JCBOi85Pw51Xj+07Jky218VtXMk6FpMaRpEfGsulu4tu1b7rFwisGJw05mZ2fMCLmmjAc9qv4hdV2nJikARFGbDHTIipybmRPvoeHJ4BTiOeLdqLiOqBbcm2jmVJ8TJnP0hoARFR4p2jvJbsFSoZ0Lt4RzYhYzTGi/OknFblq5ea5muoCFAVrDaZUVNwf+H51Hi3EMM/dxeKi3aS34rTiSkydOs0ujk+lhrj5G9vtBiP0PE3Tc8StaVDlXw5nh9AIPhI3ms/Y7RYp3Rf0i54nVd43YDYDzqxuI4U4RrAxQDteFwk27mXKEy5dFJ3g7UFwxcMl61cfF2yqXFcgW70nIQwAm1GpA51SwZK9r+GGpXyfT+0uFe7h7tu1GdxABMD2hInl4Zq/hljubFtD/AGdtVP8AcUA/ZSb/AOuMDP7fl/7dz/wqV7tfgijDvxJBHsPzEc0pdHIvyv4Y9UfIFwLh97D3cXiLyzmgoM0lxbV1WTyLFk350Vje0F6zde26o5ti2H7q3cJz3bltBkBPi0ur4B4p9RMrnaTAXFNt8QjoUKsGzDMG0M6Ag6b15hMZwyVKXrOZdibxn+zEnO3iP6pNTJ8PmZnpz+l/A7QTd4tcexZugFRcVXVw8a3DNu33YksxXLJOgGZuUVpeCcS7y0jHcjX1Gh+YpK/DrNxLYt5Ytp3aFfFltwqsg10zIuTNuATG5o/DW8iqo+iAJ6xzPmd6ba0JdyUnqs0QYNVFzD9KX2sSRR9nFzWZYuxnCbNz9rZtuerIpPxImgH7HYJv7AD6rOPsatPAaqrlk1ccuSPtk1/JLhGXKM/b7H4Mf2bf/kb7zTCz2fw37p/52/GiWBqIeKv8RlfMn8slYoLhL4KsRw3CWwM4yg8yz/EmYA5SeZA51bb4VYI8NpjHI5h/iIGh5bir0cEgkAxqNNiRBI6aEj0Joq2wiBoBtG1LqT8v5Hoj4A7VhG0yXEPJiCR8/wA+eoqi7hnTc6dQKcg1IGs2UJE9TVoijL+BB1XQ9OX+lAuCphhFIZYDUw1Ug1MGpYMszV7mqua4tUjQr47LNaUEe1OvMbEe0Pok9ao4mD+k2gCBmII01/Vqwmemu3U+Zq7EX1OITxCFXNvyM/7+6q+PNDWzzJyj60iKk3i6pfox2GqNy5AJ6CfhUaD4zie7sXXn2UY/LSqbMIq2kDdmbYFnMBHeMzaCNCTHyiqeEQBcUD2brDwxzhuvnTDh9sW7KKdMiAH3DWvmnF+2qrfu/o4S5bZs2Yll1ygaCNtN9OdZyko1Zq5atW/IvvZLq5SFuD91gGj0nUe6DUsgCv3eawWKGbcMqlARpbYgic2vi5Cs/h+I5SY1Ez+QPWmLY6TqY90e7X0rNepr3I5dfkIs4jGofA9nEDXwj9XcPQ5XyzHkTPzq1+2vdQuIs3bRkBpUgjcFgCIInznQ717Zt50H0vI7+7rU+/cCAQy6+C4My7EaTqNCRoRvXTF6laNNQfhO1uHZlTvRJAiRoeR8Q091OsNxG25hWUnoDrpvpvWJxPCsJcP6zD922b27BI23JUmPPQb0Jb4C8g4bGhzqQt0Q2kwBmkwRt5nlvT3HsfTBcFCG4M4I2kH4g/Kvn93G8Rw5XvLLHU5TbbfkfCcxJ8oG1H9ne0F1sNevXyWa0/NQpyAAiQoAnU61UZEyRusHiFYHKwPiYaGdQxBHqDpVy89d9qxvCu1to5kHiOZnAVgZzszQBO8kiK7BdvcG7CWe0djnt/ehMbDU8ulSmU0be3MaxPlVGKci5ZgmC5zROwQkAkAjfkfuoTDcTRzlVgT8AY5giaNW7+RFVYqAsLj3bujm8Jss5IIIMHQ5lYiYG4kbxXcMx7t+jq7+J7LuwJQFiCsHLmDbE+yCOsUwLjmPiPvrrb9IjyPWOW29FiLmtg7gH1AqtsFbO9u2f7i/hVgavQ1PUFAjcKsHexZPrbTz8qFxHAcLof0axOZf7NebieXSaaH4fDX5V4wkU+pJdwpCs9mcGWP9GtbDZY69PSot2PwR/wDTr/zOPsam9oRzk9f9qpsYcqVh2gNMHY+WnLyqllmvzP5FpXgV2+xOCU5kslT1W7dB+IuU7weC7sQrXCByd2f5uS3zopcbH0RV9vHLzFKWSUuXY6RQJrlaKYI9tq58Ip2NQMHtYsijbWOoG5gyKoykUAPO8Vqra10pSt0irreLIosA7LVqNQyYuatDg1QBSXKuV6BDVNbhO3x/O9Ahgpoa/irJ8LXLfoXUH3azUBYQ+0M/19RO8hT4QfQCjEMCBoOg0pDMxxPBXkHeW7pe1qS0Kcqi27SSBB8aoJHIn1pImIxHeMFu6TbHiEwbjIpIHQZ9vKt02Atklgiqx+mvhY+RZYJGux0rG9tcFdw6G/ZhkmXkDw5RmUwIgZ1WY09KhqilvshXb4839teVCSMogmRmyuSQIEIC0c4NF4i+wz+NCyLduEZYIyXQiA66C4ZM+XOsZi8YHAOYyoYR5i0xiI6kN+YoOxiYfQxNy0DykdwWO2/ij8ioRpJV3NRa4if0i53Lq2UgC5Mh0M6iZyLvoDG1H8T4xKKc9i4q3Cq5G1hYyuCHMhuXXqazPZgmSfo9za18yLk/d8aQLcAtTJJ7rC+ks8SPXn6Cp/KU2lk34N7ie3Trki2HzIrEqphGZcxQknUiYJHORyNA4/t2zpkewQrCTpBgNsfH5bdKyuEyd4N5OIujQxqEM7coA94r3C4totSxj9FNwlmJ8QcQSeZgnXpRLUKDxqr+/vY2FrtpdvkqihcqgkZNHDbKfGeXpvWSxOFwd247dxdBzlStshUUqYIVZ0E0z7Na4i6JkZLW20kvqPcBQ/A7KlLjH6V66f8A9rD7qtK+TGVdjGo4IlSR0zD3QGOnLnHSjheKqCZ5+pH3/wC+9VW+FujA3NJGuVlMuRMBhI3158wNpq/GBx4mQlJIK8uoYRsYI1EbVxuKe6I0pjLhnFFmJ0Mab/IafbTS3dRhDGdN51Gmvi1nw8iDrG1ZK3ZAaAZtkbmdBvBimFjFhZA6bnkN99/9qcMjhsieNh/3RnwnNuSNJAOmwOuumnUUFdtq2hGvd8+kxR/CLyuDlYEEcjvNHYqwGmVzEmNwIXZtYJO06zr0G3dF2rZYosXrtsqLd11GUGJkEgEzB/Jqa8TBt3BesKUc5G7oKjE6nMAVjUHXfbYyauPDjmJttmCjIRB6GIMQdxtQLEhGDrBFwDX6tUIDvdl8FeC91cNm4eV1oDA7FQtvf1EeYilmN7BXrYFxSL1siSbebw+TNkgH8D0p1ibIYW9j4Y+dSvPctNmtXGQwI12O50Og91RRVmVsNi8KoJstlOqsQ0ER9EgwR7jTTBduyvtC4voQ3yOWPnWhfjNxFUXraX0YZof2gW9qGJzb7QwqOTAXcwuWO7DDR2LHI3kM4EbbsTvRQ7KbPbUMAFvLIMw0oY23fw853+jTvB9pCxOcB03BEEa7QRpESKy+O7AowzWLtthvo+UwBJJS9lP/ACzSbivY7E4RlIdCX9k231O2mms6jypbjPq9njNptjHvj7KOt4pDs/2fhXw1OK4u1o0sP+NQfL2va+dHYXtjHt2yPNG/7WB+2iwo+ypigTAZCw3EwZgECJPIzUrjMQwXQwYbQgGDBgmTB5RXye32ltOdbpWRqHTnoBqpI2+wbVoeFdoCBCujgfuMCfhuP9aLFRuluEATMxqYIHnvUrd4HYg+lZnC9pzs65W5idtY36Hfr6Vdiu1Fi3bz3SAoPTNqdoEb07Ch3jcULa5jJEqNN/EwXmR1ry/jFVlQh5bQEW3ZZmILqpVf7xFZsdo8DiIjE5D0zlAdt0uDIdun21oLN1XAKPmHUFWHxFAUFhquTEMNjQasTOo+Efea4lhyn0P4xTAa2+JNzq9cWjb0i76Nwfgft2qK4noQfSgB+1kHY1U1ojlSlcYRsauTiZHOlYUG7VYtwig14iDvU/0kGnYUHDE0XaxApG14SNavS7507FQ9S9V6XqSJiPOrlxVOwHQu1HFKro6MAVZSrDqCIIpScX517cxwAJLADn6UmxpOz5vc4fg5ZT3qnMQTA3y92SPE30fL3VA8EwsyL7DxK2oO6p3YGlqIjXffy0rM43tjYZ3i3cB7xjmGUyCSR0INXWO0uDjxXLqmNim/vXb871lqNnBmp4dwu3ZPhvK4KqurKpAXNB1I18XyFJ7PYsxCYi25yWl3WP1R38Ln2pPp50IONYU+ziBuQJleUicyjc/dROHu22AC4iy0HXxqPCIg6n1+IoT7EuJbZ7F4gNmlWAu3HkZzC3FhRHdxI56+k0BiOyGKygQumFNmJI8efN9IAZY5mKZZDqVUMTsF5x59dutEYZrsaF130DMIjQ7ef30ydIN2Y4bcsXnN4BQy2QDmU+wpDeySRDHnvymgeFYC+iFSpBzuY0PtOWGoJGxps2PxOpD3jHPMxA+JqtuJYqTvoY1ROXmRTsSjSMtduqVKqsq0NAESpWVIkGGExsDM7xQ73AFlTmGaPF5LqIEQdRvPl1qjAZiCIYEjSDsJ/dO4578qZtdt2wiEasZIGmhnWCIiNedcFUZJAdvCOSWOicwx0/PnVbWSpkgRB2EjpHLn7qvxN4ozr9EgDTToZAO2kGfwqrEcTUALbgKNAZn6IEzvvM+tLUnwO0CLxV7TA22GgJIKmCJ2InqORnpWt4L2iS+IYFGHI8/Q8x86zinvSSRrMR66zHyojDYeDt0++ujFkpUaJJo2JIYEHY7gHf4VK7FwqrhcgGpMz5RG0dZ5mkeExDKQNx50zsYkHfQ10qSYnFoFxnC58NpgTb5TrBMzMAHnQGPLKQCPoqT66gj5VoUvMswfdyqvDorKRcMyZAyjKs75eYE671RIlxbArbB/dH31J7IKPz1++aMxHD0uEojCUjrlgnSG9dKHOFZLd0EEHQiecnkedAC5LQGolZiY0HnMb06t8Xv4eLIYPayjwOAVgsRGVwywBHKfOk3ewIP50/0prjVBueYUfIk0holex2FuA5sMUuDlbYqrQxBXI+ZIOVh4Su4Ok13EezGExSq+GFq0Sutu5cZWnSIZxkzbgjPG0UGibA9NT5lyT9tW43CAXBkJXwicpjdbn3wfcKVDM9xjsLcsyWS5bXkSuZTy0dZU/GkN7gF1T4YaBmlTOnXSfjX0Sxxa/YY93cIGYyASvO6dQNG0RRBBo/hfa26t0kjwvGZVUL4soMgosagiSV3FKgPlacVxVrQ3LgERlfxCPqvI5/Oux/Hrl63kdbe85gpUyPIHL5bc6+nXuGYPEeK3fNuSWyXUGQ5jm0uWdl15gcqT47+T+5lZxZF1OT4dhcG+sxLR7hsZooZ80q23eKkFSVI5qYPxFPsR2aIGhII0KwSVO0HTfWgMbwG9aMOpXSfFpp1g8vOlQWX4XtXjLU5MRcP1jn/xg05wn8peLWMwtXOsqQSP7hAB91Y9rLDkfhUIoA+49mu11nFggSlwCWtsZ96ke0s8/iBpLe/B5A+utfn3B4p7Tq6EqymQR+dvKvrPZrtZbv21zuiXNipYDUcxJ1B/0qkwHN9CNRP58jpQdzGEcz8Pwin/AOiXHWbYkdYml93gd0nxH5D8KVALP50PLX41BuMv0NFX+ANOXNyLbaQInUaDcafhQzcCIkl1ELmMmIXXxGdhodfI0qGqKn4tcYaSOYNceNXxyJ81iP8AqIPwFE2uBNRC8G60bhaAB2gvdG+A/GpJ2hvnZTGusrAjTXxTvpTReD9N+VJxbc7hRm0IHhlhzyFTpB1g9NaW40H4fiN5x4rip7mY6RyAE78p2NC9oeF3MRbyDHxJgp3ZUMZkAtmnb1HOoLIOXTwgBlkRqDlygiTGh5CSRqPanhtwdEAaMx1jw6EwIgzE6CWHlRyUtjND+T3GFS3eW9CQQbqkdd5O4jcDce5U/ZrGzHcFoIUZbYaZ28VsEEec6ddK+hXEIJLXNp9QCNoMnMDECBrIPn4mMuWyAGaYlYckE7+z56x9+kzpLU2fMsdwnEWtLuGKc5Kuv/VOWgWTKfHace+PtWvsH85OWXMwIMjx5iAYPtEg6HaGANTGOLBlFu1ElTFq3Gg6A+M+RI9DEUaRrKfG7Jtg6tcXzVB9mcfbRacQdYy4q4PLNcEfdX0tOB4NizNhyNZIVgAoHS2DlIJJ5fR2608R7PYEqVS01snKT49OeUaqY9wHKjSw1owScbxIIjEBo2zFDtp9IfbRrdqMcumfN5gaf9BA8qcn+T9HMpdQKWIhnIIM7TkIMadJqxv5MLQ/9dZE6wy6jy0uQfWimDlEy+CxJtk8jBjbbUQZ020+NW2LAZxcY5vCSATrGoK66mZ0P4zXcQVrFx7ZtEPbco07qy9OfmOs0Bi75iULBj0+Zj3/AH1zU5PwcK5LuK4zM5CeIBVAIb91FVvXUHzoM2yMm0bHUb+m/Ma+tUgKAZBUwIBJGswYEa9fdTbh/D1Y5j9Ej2wICj97SPyBrVuoIqXkvstFkXAAM0r55QYUwNz4Y9wo3A3gDqeWo5zV1hpGWCbYLakKp3EABQI1I+XWCte0Q6qssG1DDY8sp6EHccteorlT1O+5Kbu0aS0c0GIo+3ZDFQf9aDwSGBO/y6UJxTH3kOW3Cx9LQmYnY6c+hrsxttWdSdrcYYzFLZvmwzSYBBIiQyyPeNqvsOCNDWAxJuXGm4zXCYGsknKIGp1Ogr3hPH7lo5bksoME/SH4/bW6n5M3HwfQUvMkwY1qq7jGZwMqRENmPhIJ2gbERI0ihMPj1uJKkEHmKnd++qJDsXwlWBZdNQdNRpO43Gh9PuFxliWDDYhRPL2iCPWrcLiGVNDB131iecURwqwFWDdIJ2B9kHeNTtOvlyFOwoRW5UgHovwzN+Bo/iR35HIsf8r0bjMIFkkZdIkaqfagTy1f5DSheJWsylx7PdgA8pFu80T10GlAwfEoCxPUE/59GcEtibx6Db+6tC4myQ5G8Zl+D4kfcKL4Uf23kv8A2qfsNACXD2vZMa5bevMxaMfaasweLu2ypRiGi0M0kNLkhjmUg7ax+Ohtmzp7l+dkkffVLW4KnkXw4+RP30qGHYjtPiXyAtLiWVmUE5UJQjvAA2szBnl0ppc45ZxltReZ7TDUOqLcVTlKmJ8YOu6iszh2k2/4T+utwUfxDDKO702W6R7wgNIC252OFwk2btrEzsgfu39SjQfdJrO8S7FshIvWzZkb5CZMjQGR8p99E2swRTMxaDGdZbTrrTThvaTE24VXcA2w5E5lG3hyvI59PhQBhrnZUk5beZjE6gAH0zET6TSzFcCvW5LqB7xX1m3x+xey99h7TFxmDWybLkfvQNDv0qNjGYC3flrbQQPFfOig6ESkLHhmWPuoA+OWrlxD4S6nfQkfZRtvtDix7OKxA9Lr/wDlX23i3ARdVbuHsE2/pZCpDD/gBkz8qymM7N4QsSyXA/MMSp06qCPspOxowtjtdjl2xd4/Wct/jmi07e8QG2IPvt2z9qU8bsH3visEKp11cPofJdR8aTcT7FX7IzShjkra+4ECaVjpBVj+UzGqACLLxza3H+AijMP/ACq4kHxWMOw8g6n4lyPlWNfCOJ0JjeVOkbzIojB8Sa2NLaa/Sy6/GjUVoZubf8rZHtYMe69H22zS2928t3Hcm1ctK7SQr5/UickHeD6dKT4DFYImb9u6W6lpH/TED3GjzwzB4hiLRs2p2JvEHyJV4G24AmedFi0tDex2kwz6m749MudcmkAHNAyhtDqG3YchFN7F5Lvs3AwiJQKVGogwg1IWZmdQOlZy5/JzlTMcTbB5aSOXMGTz5dDWZ4jwC5ZJ1DKNc40n0DQZ8hRYbn02+XVSEUDnqIiWEhjkVToBo2urc4Y935O/ik5DLZQY9oa7nlGWdZ31r5xbxOOsrmzXwm8sGKeviBWaLwnbXEqAGW3cWQdVKzG37Mj7KB79jcW7EKUa3cBXXKpMZSdYQmGGvs9dwCdLretzu1tjKX8GZgpOWCdYjSfZnkZkVlcN25szNzDup5sjgyB9GGAOXeBm5mjk7S4V8gS73IBmGDDXXkJXYxqeUxTEOrjtHiUNPNCfEdfCAYk7kiR5Exra0EsGDieeVSFidVQEgZiuygEESNRND2by3jFtkaRBKurjQgyyg6zr03+HPIy2/DIJDTr4tdASDHhLEEidB60Ae5WOqFQqiASOUgOGBIgaEk6TvE7FW8eqjK9p5HRmA110KKQw1393Kq7loZspYNGggDNIYboCDziSec0x4dwG9iFZ1su4DFZItwCAJAkgka766zQMUfy9f/cLH8P8a+Yj2F+uv2V1dWL9xj3L8Vtb9G+2rsR+wt+if4RXtdRLj+RPgccS9iz6D7VqA5/xK6urjj2/n+yMf/v9jfhHtt+eZqvivtN7vsFdXV1Yvaax4Etj9oPSs5e9pvrH7TXV1C/3H+y/7Gvcxz2V/tPRfvrVjYe6va6uiI5Foq1/ZPofvrq6rM0PsF+wP8L/ALaW4H9ld/8Aiv8A5ddXVMeS5EH9s+r/AObiqrwG+I+oP8lK6uqhLgp4f7I9U/yWr0f2X1rH2GurqnuMCwe9r+E3+YaZca3t/wAO7/2V7XU2ArPsH+APuryz7R/gD7q8rqQFOE/aYX+E3+EVQv8AVn/h/wDaa6upMEa7+S7+sj6g+6t12w/Yr6murqaG+xgcV+0/v/hROA/rVz6tv7Wrq6kxvgeY72PdXxTiP9YxP8Q/bXV1ZZODb0/vQlxG5od66uq48E5uTX9idj9YVp+y39eX+/8AZXldSh3D1Hb9kfRMR7Xvr5Vxf+uY36g/wtXV1DIjyYLE7e+qOVe11OPBpl97I86+y9m/6ov1U/xLXV1Mhe1jLF/sbnu+019a7P8A9Ws/w1+yurqZ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8" name="Picture 4" descr="China High Speed Train Tou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500990" cy="3071834"/>
          </a:xfrm>
          <a:prstGeom prst="rect">
            <a:avLst/>
          </a:prstGeom>
          <a:noFill/>
        </p:spPr>
      </p:pic>
      <p:pic>
        <p:nvPicPr>
          <p:cNvPr id="1030" name="Picture 6" descr="http://cdn.akamai.steamstatic.com/steam/apps/24679/ss_8c606bdb0e77af7bcfece5eb309846f8d810cd50.600x338.jpg?t=14102283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648074"/>
            <a:ext cx="7500990" cy="28527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3786190"/>
            <a:ext cx="58579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Heavy Haul Coal Train in China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1293483"/>
            <a:ext cx="5500726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China High Speed Train</a:t>
            </a:r>
            <a:endParaRPr lang="en-IN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An abiding reform framework…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38720"/>
          </a:xfrm>
        </p:spPr>
        <p:txBody>
          <a:bodyPr>
            <a:normAutofit fontScale="70000" lnSpcReduction="20000"/>
          </a:bodyPr>
          <a:lstStyle/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MoR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now China Rail Corporation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2004, a whole tier in CR’s management structure, the 44 sub-regional administrations (akin to Divisions on IR), was abolished </a:t>
            </a: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 - leaving RRAs to have a direct line of management to depots, stations and yards.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Between 1991 and 2005,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MoR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provided nearly 90% of the total funds, the remainder coming from local governments and enterprises, many of them state-owned.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Since 2005 most new lines are being built as JVs.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number of more substantial JV railway companies came to be established with shareholding by provincial governments and other enterprises.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With international freight and logistics companies,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MoR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established a JV company to develop and operate regional container hubs. 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China assembled its first domestic steam locomotive in 1952, its first diesel in 1958, its first electric locomotive in 1959.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Today, China has developed a domestic supply industry that is successfully competing for export of all rail equipment and technology world over.</a:t>
            </a:r>
          </a:p>
          <a:p>
            <a:pPr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India rail: many miles to go 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00240"/>
            <a:ext cx="39147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IR’s share in freight and passenger traffic</a:t>
            </a:r>
            <a:endParaRPr lang="en-IN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2911" y="1488689"/>
          <a:ext cx="7643864" cy="2835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162"/>
                <a:gridCol w="1230841"/>
                <a:gridCol w="1641122"/>
                <a:gridCol w="1230841"/>
                <a:gridCol w="1352898"/>
              </a:tblGrid>
              <a:tr h="19094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Trend of Passenger and Freight Traffic on Rail and Road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3960">
                <a:tc rowSpan="2">
                  <a:txBody>
                    <a:bodyPr/>
                    <a:lstStyle/>
                    <a:p>
                      <a:pPr algn="ctr"/>
                      <a:endParaRPr lang="en-IN" sz="18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IN" sz="12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Years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BPKM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BTKM</a:t>
                      </a:r>
                      <a:endParaRPr lang="en-US" sz="12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28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Rail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Road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Rail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Road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90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1950-51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90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1970-71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118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90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1990-91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296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1671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247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283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90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2004-05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695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4657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411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643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90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2011-12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1047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9329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668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1279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90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2016-17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1509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17272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982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1824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90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2021-22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2300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35043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1669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2610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90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2026-27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3596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74079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3011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3680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90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2031-32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5765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163109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5363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5363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67074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Source: NTDPC</a:t>
                      </a:r>
                      <a:endParaRPr lang="en-US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357694"/>
            <a:ext cx="36433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5314" y="4367234"/>
            <a:ext cx="38814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India’s transport… in silos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1500174"/>
            <a:ext cx="7753352" cy="4714908"/>
          </a:xfrm>
        </p:spPr>
        <p:txBody>
          <a:bodyPr>
            <a:noAutofit/>
          </a:bodyPr>
          <a:lstStyle/>
          <a:p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“Much of the thinking on transport in India has been project-centric, done within single-mode silos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One of the major weaknesses of transport infrastructure, for example, in India has been the mismatch at the interfaces of the various modes.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The rail-road mix in freight movement has developed rather sub-optimally over the years; railways consistently lost out to roads, unable to install capacity or respond to market needs.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A complex web of subsidies, tariffs and taxation policies has characterised transport in India.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Inadequate access by rail, road or waterborne transport to existing transfer points can hamper the integration of these modes and transfer between modes.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An urgent increase in capacity is required for all modes, and especially that of railways, with an equal focus to last-mile connectivity with ports, logistics parks, etc.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     While the size of the container ships has substantially increased, the corresponding facilities for evacuation of containers from ports have not kept pace. </a:t>
            </a:r>
          </a:p>
          <a:p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It is essential to plan in an integrated manner across the entire movement chain.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35743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Railways to assume a new role – and also </a:t>
            </a:r>
            <a:br>
              <a:rPr lang="en-US" b="1" dirty="0" smtClean="0"/>
            </a:br>
            <a:r>
              <a:rPr lang="en-US" b="1" dirty="0" smtClean="0"/>
              <a:t>Re-dimension themselves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en-US" b="1" dirty="0" smtClean="0">
                <a:cs typeface="Arial" charset="0"/>
              </a:rPr>
              <a:t>Big is beautiful, small is no less…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0100" y="1357298"/>
            <a:ext cx="7572428" cy="4929222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Railways can ill afford to ignore retail freight market, notwithstanding its core strength lying in wholesale business of dense volumes in full train loads.</a:t>
            </a:r>
          </a:p>
          <a:p>
            <a:pPr algn="just">
              <a:lnSpc>
                <a:spcPct val="12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an annual freight volume of about 100bt km, half of European cross-border rail freight moves as single wagon load demand; “half of all German steel traffic still moves piecemeal as wagon loads, for example.</a:t>
            </a:r>
          </a:p>
          <a:p>
            <a:pPr algn="just">
              <a:lnSpc>
                <a:spcPct val="12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than 1,000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m.t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of originating freight in India is non-bulk, most of which is transported by road, often over “long” sub-continental distances. </a:t>
            </a:r>
          </a:p>
          <a:p>
            <a:pPr lvl="1" algn="just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Railways carry a miniscule volume of piecemeal general goods traffic. </a:t>
            </a:r>
          </a:p>
          <a:p>
            <a:pPr algn="just">
              <a:lnSpc>
                <a:spcPct val="12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Rail freight business needs be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redimensioned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To create  retail railways - to develop wagons with weight and volume capacity 3-4 times that of a truck, also use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standardised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pallets like airline ULDs, besides road-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railers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/trailers, product-specific vehicles for value-added logistics. </a:t>
            </a:r>
          </a:p>
          <a:p>
            <a:pPr lvl="1" algn="just">
              <a:lnSpc>
                <a:spcPct val="120000"/>
              </a:lnSpc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It calls for integrated multimodal transport service.</a:t>
            </a:r>
          </a:p>
          <a:p>
            <a:pPr lvl="1" algn="just">
              <a:lnSpc>
                <a:spcPct val="120000"/>
              </a:lnSpc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It lends itself to outsourcing , DB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Schenker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Rail in joint ventures.</a:t>
            </a:r>
          </a:p>
          <a:p>
            <a:pPr>
              <a:lnSpc>
                <a:spcPct val="120000"/>
              </a:lnSpc>
              <a:buNone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	It necessitates selected nodes/yards/terminals/sidings for  aggregation/consolidation.</a:t>
            </a:r>
          </a:p>
          <a:p>
            <a:pPr algn="just">
              <a:lnSpc>
                <a:spcPct val="120000"/>
              </a:lnSpc>
            </a:pP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34479" y="6357958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pPr algn="ctr"/>
            <a:r>
              <a:rPr lang="en-US" b="1" dirty="0" smtClean="0">
                <a:cs typeface="Arial" charset="0"/>
              </a:rPr>
              <a:t>Big is beautiful, small is no less…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81596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Assistance by way of common user infrastructure of terminals will  help.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IR to radically change its approach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incentivise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CTOs, for example, in FAK pricing and guaranteed transits for substantial rail retail business to be won over.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may well be valuable partners for IR as secondary retail operators, somewhat like small railways with little of their own infrastructure.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may yield  good results with nominated day direction-wise loadings and clearances .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Railways is a preferred mode, provided there be a minimum critical mass.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Railways need to create this critical mass in partnership with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214554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Thank you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Rail history….. rise , fall and rise</a:t>
            </a:r>
            <a:endParaRPr lang="en-IN" b="1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 l="1466" t="3212" r="957" b="2034"/>
          <a:stretch>
            <a:fillRect/>
          </a:stretch>
        </p:blipFill>
        <p:spPr bwMode="auto">
          <a:xfrm>
            <a:off x="1000100" y="1643050"/>
            <a:ext cx="7286676" cy="4214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6143644"/>
            <a:ext cx="3643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SCI </a:t>
            </a:r>
            <a:r>
              <a:rPr lang="en-US" sz="1000" dirty="0" err="1" smtClean="0"/>
              <a:t>Verkehr</a:t>
            </a:r>
            <a:r>
              <a:rPr lang="en-US" sz="1000" dirty="0" smtClean="0"/>
              <a:t> </a:t>
            </a:r>
            <a:r>
              <a:rPr lang="en-US" sz="1000" dirty="0" err="1" smtClean="0"/>
              <a:t>Gmbh</a:t>
            </a:r>
            <a:endParaRPr lang="en-I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1714488"/>
            <a:ext cx="8072494" cy="4429156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global terms, the public railway network consists of nearly a million route-km.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Compared to population, rail network length per capita in developing countries is only a fifth of that in developed countries.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Nearly two-thirds of world’s all rail freight is carried in developing countries; over three quarters of that is carried in three countries-China, India and the Russian Federation. </a:t>
            </a:r>
          </a:p>
          <a:p>
            <a:pPr marL="547688" lvl="1" indent="-547688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47688" lvl="1" indent="-547688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Over the latter 20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and now 21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century, rail has seen a gradual decrease in both freight and passenger traffic.</a:t>
            </a:r>
            <a:endParaRPr lang="en-IN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Global rail network…..a perspective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78581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Freight modal split:(%)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57291" y="1285860"/>
          <a:ext cx="6786610" cy="4820287"/>
        </p:xfrm>
        <a:graphic>
          <a:graphicData uri="http://schemas.openxmlformats.org/drawingml/2006/table">
            <a:tbl>
              <a:tblPr/>
              <a:tblGrid>
                <a:gridCol w="1575049"/>
                <a:gridCol w="2848987"/>
                <a:gridCol w="1181287"/>
                <a:gridCol w="1181287"/>
              </a:tblGrid>
              <a:tr h="21491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Region/countries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Road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Rail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marL="9042" marR="9042" marT="9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North America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Europe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Pacific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China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India (2004-05)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Latin America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Rest of the World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042" marR="9042" marT="9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933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2030</a:t>
                      </a:r>
                    </a:p>
                  </a:txBody>
                  <a:tcPr marL="9042" marR="9042" marT="9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North America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Europe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Pacific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China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India (2031-32)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Latin America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Rest of the World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933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2050</a:t>
                      </a:r>
                    </a:p>
                  </a:txBody>
                  <a:tcPr marL="9042" marR="9042" marT="9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North America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Europe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Pacific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China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Latin America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Rest of the World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85852" y="6326051"/>
            <a:ext cx="3643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International Transport Forum, Transport Outlook, 2011</a:t>
            </a:r>
            <a:endParaRPr lang="en-I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Modal share in passenger traffic:(%)</a:t>
            </a:r>
            <a:endParaRPr lang="en-IN" b="1" dirty="0"/>
          </a:p>
        </p:txBody>
      </p:sp>
      <p:sp>
        <p:nvSpPr>
          <p:cNvPr id="5" name="Oval 4"/>
          <p:cNvSpPr/>
          <p:nvPr/>
        </p:nvSpPr>
        <p:spPr>
          <a:xfrm>
            <a:off x="4786314" y="1571612"/>
            <a:ext cx="642942" cy="4572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85852" y="1378918"/>
          <a:ext cx="6357983" cy="4764726"/>
        </p:xfrm>
        <a:graphic>
          <a:graphicData uri="http://schemas.openxmlformats.org/drawingml/2006/table">
            <a:tbl>
              <a:tblPr/>
              <a:tblGrid>
                <a:gridCol w="969378"/>
                <a:gridCol w="1753435"/>
                <a:gridCol w="727034"/>
                <a:gridCol w="727034"/>
                <a:gridCol w="727034"/>
                <a:gridCol w="727034"/>
                <a:gridCol w="727034"/>
              </a:tblGrid>
              <a:tr h="18325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Region/countries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Road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Rail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Air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Other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marL="9042" marR="9042" marT="9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North America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Europe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Pacific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China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India (2006-07)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Latin America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Rest of the World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042" marR="9042" marT="9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8325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2030</a:t>
                      </a:r>
                    </a:p>
                  </a:txBody>
                  <a:tcPr marL="9042" marR="9042" marT="9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North America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Europe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Pacific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China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India (2031-32)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Latin America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Rest of the World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8325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2050</a:t>
                      </a:r>
                    </a:p>
                  </a:txBody>
                  <a:tcPr marL="9042" marR="9042" marT="9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North America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Europe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OECD Pacific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China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Latin America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Rest of the World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42" marR="9042" marT="9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5852" y="6143644"/>
            <a:ext cx="3643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International Transport Forum, Transport Outlook, 2011</a:t>
            </a:r>
            <a:endParaRPr lang="en-I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124208"/>
          </a:xfrm>
        </p:spPr>
        <p:txBody>
          <a:bodyPr/>
          <a:lstStyle/>
          <a:p>
            <a:pPr marL="457200" indent="-457200">
              <a:spcBef>
                <a:spcPts val="18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Railways – no mere rail mode </a:t>
            </a:r>
          </a:p>
          <a:p>
            <a:pPr marL="457200" indent="-457200">
              <a:spcBef>
                <a:spcPts val="18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needed to play a lead role in transport domain</a:t>
            </a:r>
          </a:p>
          <a:p>
            <a:pPr marL="457200" indent="-457200">
              <a:spcBef>
                <a:spcPts val="18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Today, it needs to be an important partner in integrated logistics solution system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1852</TotalTime>
  <Words>3776</Words>
  <Application>Microsoft Office PowerPoint</Application>
  <PresentationFormat>On-screen Show (4:3)</PresentationFormat>
  <Paragraphs>814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Equity</vt:lpstr>
      <vt:lpstr>    Seventeenth Training Course on Inter-Modal Choices and Role of Railways</vt:lpstr>
      <vt:lpstr>Railways changed the world, later lost the plot </vt:lpstr>
      <vt:lpstr>Railways changed the world, later lost the plot</vt:lpstr>
      <vt:lpstr>Rail came….. with revolutionary impact</vt:lpstr>
      <vt:lpstr>Rail history….. rise , fall and rise</vt:lpstr>
      <vt:lpstr>Global rail network…..a perspective</vt:lpstr>
      <vt:lpstr>Freight modal split:(%)</vt:lpstr>
      <vt:lpstr>Modal share in passenger traffic:(%)</vt:lpstr>
      <vt:lpstr>Slide 9</vt:lpstr>
      <vt:lpstr>Change looms large: dominant characteristics</vt:lpstr>
      <vt:lpstr>Global outlook and infrastructure needs</vt:lpstr>
      <vt:lpstr>Transport to grow substantially</vt:lpstr>
      <vt:lpstr>Tectonic economic and logistics shifts</vt:lpstr>
      <vt:lpstr>   Supply-chain management : an evolution of logistics</vt:lpstr>
      <vt:lpstr>An integrating world</vt:lpstr>
      <vt:lpstr>A rail resurgence</vt:lpstr>
      <vt:lpstr>Search for “greening” of transport</vt:lpstr>
      <vt:lpstr>Search for “greening” of transport</vt:lpstr>
      <vt:lpstr>World oil consumption</vt:lpstr>
      <vt:lpstr>Energy consumption by rail and road: freight</vt:lpstr>
      <vt:lpstr>Energy consumption by rail and road: passenger</vt:lpstr>
      <vt:lpstr>A glimpse of major railway systems…</vt:lpstr>
      <vt:lpstr>World railways: 2012</vt:lpstr>
      <vt:lpstr>United States of America…</vt:lpstr>
      <vt:lpstr>Double stack container…. US freight services</vt:lpstr>
      <vt:lpstr>Passenger train in US</vt:lpstr>
      <vt:lpstr>Russia</vt:lpstr>
      <vt:lpstr>European Union</vt:lpstr>
      <vt:lpstr>Trans Asian Railway network</vt:lpstr>
      <vt:lpstr>Track gauges in Asian countries: along TAR</vt:lpstr>
      <vt:lpstr>Distribution of track gauges on TAR</vt:lpstr>
      <vt:lpstr>Missing links on TAR</vt:lpstr>
      <vt:lpstr>Northern corridor of TAR</vt:lpstr>
      <vt:lpstr>China-Europe cargo flows via Kazakhstan</vt:lpstr>
      <vt:lpstr>TAR northern corridor already off the block, sub-regional southern corridor needs a push</vt:lpstr>
      <vt:lpstr>Southern corridor of TAR</vt:lpstr>
      <vt:lpstr>Slide 37</vt:lpstr>
      <vt:lpstr>China rail: an astounding story of expansion, productivity, and restructuring </vt:lpstr>
      <vt:lpstr>China rail: an astounding story</vt:lpstr>
      <vt:lpstr>China rail</vt:lpstr>
      <vt:lpstr>An abiding reform framework…</vt:lpstr>
      <vt:lpstr>India rail: many miles to go </vt:lpstr>
      <vt:lpstr>IR’s share in freight and passenger traffic</vt:lpstr>
      <vt:lpstr>India’s transport… in silos </vt:lpstr>
      <vt:lpstr>Railways to assume a new role – and also  Re-dimension themselves </vt:lpstr>
      <vt:lpstr>Big is beautiful, small is no less…</vt:lpstr>
      <vt:lpstr>Big is beautiful, small is no less…</vt:lpstr>
      <vt:lpstr>Thank you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Facilitation and Regional Cooperation in Transport</dc:title>
  <dc:creator>loknath</dc:creator>
  <cp:lastModifiedBy>Mukesh</cp:lastModifiedBy>
  <cp:revision>340</cp:revision>
  <dcterms:created xsi:type="dcterms:W3CDTF">2014-09-02T08:24:57Z</dcterms:created>
  <dcterms:modified xsi:type="dcterms:W3CDTF">2014-09-18T07:49:42Z</dcterms:modified>
</cp:coreProperties>
</file>